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93" r:id="rId2"/>
    <p:sldId id="1123" r:id="rId3"/>
    <p:sldId id="1253" r:id="rId4"/>
    <p:sldId id="1226" r:id="rId5"/>
    <p:sldId id="1231" r:id="rId6"/>
    <p:sldId id="1227" r:id="rId7"/>
    <p:sldId id="1228" r:id="rId8"/>
    <p:sldId id="1229" r:id="rId9"/>
    <p:sldId id="1230" r:id="rId10"/>
    <p:sldId id="1133" r:id="rId11"/>
    <p:sldId id="1254" r:id="rId12"/>
    <p:sldId id="1134" r:id="rId13"/>
    <p:sldId id="1136" r:id="rId14"/>
    <p:sldId id="1137" r:id="rId15"/>
    <p:sldId id="420" r:id="rId16"/>
    <p:sldId id="421" r:id="rId17"/>
    <p:sldId id="1149" r:id="rId18"/>
    <p:sldId id="1148" r:id="rId19"/>
    <p:sldId id="1240" r:id="rId20"/>
    <p:sldId id="1241" r:id="rId21"/>
    <p:sldId id="429" r:id="rId22"/>
    <p:sldId id="1138" r:id="rId23"/>
    <p:sldId id="1141" r:id="rId24"/>
    <p:sldId id="1142" r:id="rId25"/>
    <p:sldId id="1143" r:id="rId26"/>
    <p:sldId id="1144" r:id="rId27"/>
    <p:sldId id="1145" r:id="rId28"/>
    <p:sldId id="1146" r:id="rId29"/>
    <p:sldId id="1147" r:id="rId30"/>
    <p:sldId id="1151" r:id="rId31"/>
    <p:sldId id="424" r:id="rId32"/>
    <p:sldId id="1153" r:id="rId33"/>
    <p:sldId id="1248" r:id="rId34"/>
    <p:sldId id="1249" r:id="rId35"/>
    <p:sldId id="1250" r:id="rId36"/>
    <p:sldId id="1251" r:id="rId37"/>
    <p:sldId id="1252" r:id="rId38"/>
    <p:sldId id="1255" r:id="rId39"/>
    <p:sldId id="436" r:id="rId40"/>
    <p:sldId id="437" r:id="rId41"/>
    <p:sldId id="438" r:id="rId42"/>
    <p:sldId id="440" r:id="rId43"/>
    <p:sldId id="1152" r:id="rId44"/>
    <p:sldId id="1154" r:id="rId45"/>
    <p:sldId id="1155" r:id="rId46"/>
    <p:sldId id="1156" r:id="rId47"/>
    <p:sldId id="1157" r:id="rId48"/>
    <p:sldId id="1159" r:id="rId49"/>
    <p:sldId id="1158" r:id="rId50"/>
    <p:sldId id="1163" r:id="rId51"/>
    <p:sldId id="448" r:id="rId52"/>
    <p:sldId id="1160" r:id="rId53"/>
    <p:sldId id="1161" r:id="rId54"/>
    <p:sldId id="1162" r:id="rId55"/>
    <p:sldId id="1165" r:id="rId56"/>
    <p:sldId id="1164" r:id="rId57"/>
    <p:sldId id="462" r:id="rId58"/>
    <p:sldId id="1167" r:id="rId59"/>
    <p:sldId id="1168" r:id="rId60"/>
    <p:sldId id="1166" r:id="rId61"/>
    <p:sldId id="1169" r:id="rId62"/>
    <p:sldId id="454" r:id="rId63"/>
    <p:sldId id="458" r:id="rId64"/>
    <p:sldId id="459" r:id="rId65"/>
    <p:sldId id="460" r:id="rId66"/>
    <p:sldId id="464" r:id="rId67"/>
    <p:sldId id="1170" r:id="rId68"/>
    <p:sldId id="466" r:id="rId69"/>
    <p:sldId id="467" r:id="rId70"/>
    <p:sldId id="455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9900CC"/>
    <a:srgbClr val="0000FF"/>
    <a:srgbClr val="0000CC"/>
    <a:srgbClr val="FF6600"/>
    <a:srgbClr val="9900FF"/>
    <a:srgbClr val="000099"/>
    <a:srgbClr val="993300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6" autoAdjust="0"/>
    <p:restoredTop sz="92568" autoAdjust="0"/>
  </p:normalViewPr>
  <p:slideViewPr>
    <p:cSldViewPr>
      <p:cViewPr varScale="1">
        <p:scale>
          <a:sx n="92" d="100"/>
          <a:sy n="92" d="100"/>
        </p:scale>
        <p:origin x="130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8CBCCAF-E02A-478F-8E7A-0D88DB93F679}" type="datetimeFigureOut">
              <a:rPr lang="zh-CN" altLang="en-US"/>
              <a:pPr>
                <a:defRPr/>
              </a:pPr>
              <a:t>2023/7/11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427EE4C-56FA-4F38-808A-36C9EC5FBC6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61664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备注占位符 2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伽马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23" name="备注占位符 2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i="0" smtClean="0">
                    <a:latin typeface="Cambria Math" panose="02040503050406030204" pitchFamily="18" charset="0"/>
                  </a:rPr>
                  <a:t>𝛾伽马</a:t>
                </a:r>
                <a:endParaRPr lang="zh-CN" altLang="en-US" dirty="0"/>
              </a:p>
            </p:txBody>
          </p:sp>
        </mc:Fallback>
      </mc:AlternateContent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8699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2777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76899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63668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93842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6242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26166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𝜂 </a:t>
            </a:r>
            <a:r>
              <a:rPr lang="en-US" altLang="zh-CN" dirty="0"/>
              <a:t>Eta</a:t>
            </a:r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57729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49019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31901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72704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30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45651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32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83707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15520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5273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45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28857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46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23464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47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57588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48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56890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49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4464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50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4068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18954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52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09322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53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5214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54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41306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55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68381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56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23795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58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49503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59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94277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60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92467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61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6644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67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37109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AA81F7B-15BC-4B6A-8046-1EC3F5036FEB}" type="slidenum">
              <a:rPr lang="zh-CN" altLang="en-US" sz="1200"/>
              <a:pPr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7459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04611B9-DC94-409F-838B-3980364FA409}" type="slidenum">
              <a:rPr lang="zh-CN" altLang="en-US" sz="1200"/>
              <a:pPr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90393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6950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52314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40968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3B83BF-0A9F-4AE3-AE69-57AC39BB4774}" type="slidenum">
              <a:rPr lang="zh-CN" altLang="en-US" sz="1200"/>
              <a:pPr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722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191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9934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00800" y="914400"/>
            <a:ext cx="1905000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914400"/>
            <a:ext cx="5562600" cy="5105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20709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41D98-859F-4E55-9756-49A5A8368D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676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0810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1631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733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905000"/>
            <a:ext cx="3733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73503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4545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83848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6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65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9902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391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05000"/>
            <a:ext cx="762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8153400" y="6319838"/>
            <a:ext cx="361950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2429AC4-BD33-4341-9F6F-25D20652CADA}" type="slidenum">
              <a:rPr lang="en-US" altLang="zh-CN" sz="1200">
                <a:solidFill>
                  <a:srgbClr val="000066"/>
                </a:solidFill>
              </a:rPr>
              <a:pPr eaLnBrk="1" hangingPunct="1"/>
              <a:t>‹#›</a:t>
            </a:fld>
            <a:endParaRPr lang="en-US" altLang="zh-CN" sz="1200">
              <a:solidFill>
                <a:srgbClr val="0000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gray">
          <a:xfrm>
            <a:off x="458788" y="1622425"/>
            <a:ext cx="8226425" cy="31750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ea typeface="宋体" panose="02010600030101010101" pitchFamily="2" charset="-122"/>
            </a:endParaRPr>
          </a:p>
        </p:txBody>
      </p:sp>
      <p:pic>
        <p:nvPicPr>
          <p:cNvPr id="2" name="Picture 9" descr="南理工校徽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96838"/>
            <a:ext cx="288131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kumimoji="1"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liaoym@163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10.png"/><Relationship Id="rId4" Type="http://schemas.openxmlformats.org/officeDocument/2006/relationships/image" Target="../media/image2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0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0.png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7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9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11188" y="1971675"/>
            <a:ext cx="7772400" cy="14620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微波技术基础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11188" y="3068638"/>
            <a:ext cx="7772400" cy="2881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3000" b="0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zh-CN" sz="3000" b="0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zh-CN" altLang="en-US" sz="3000" b="0" kern="0" dirty="0">
                <a:solidFill>
                  <a:schemeClr val="tx1"/>
                </a:solidFill>
              </a:rPr>
              <a:t>廖轶明 </a:t>
            </a:r>
            <a:r>
              <a:rPr lang="en-US" altLang="zh-CN" sz="3000" b="0" kern="0" dirty="0">
                <a:solidFill>
                  <a:schemeClr val="tx1"/>
                </a:solidFill>
              </a:rPr>
              <a:t>E-mail: </a:t>
            </a:r>
            <a:r>
              <a:rPr lang="en-US" altLang="zh-CN" sz="3000" b="0" kern="0" dirty="0">
                <a:solidFill>
                  <a:srgbClr val="0000FF"/>
                </a:solidFill>
                <a:hlinkClick r:id="rId2"/>
              </a:rPr>
              <a:t>mliaoym@163.com</a:t>
            </a:r>
            <a:endParaRPr lang="en-US" altLang="zh-CN" sz="3000" b="0" kern="0" dirty="0">
              <a:solidFill>
                <a:srgbClr val="0000FF"/>
              </a:solidFill>
            </a:endParaRPr>
          </a:p>
          <a:p>
            <a:pPr eaLnBrk="1" hangingPunct="1">
              <a:defRPr/>
            </a:pPr>
            <a:r>
              <a:rPr lang="en-US" altLang="zh-CN" sz="3000" b="0" kern="0" dirty="0">
                <a:solidFill>
                  <a:schemeClr val="tx1"/>
                </a:solidFill>
              </a:rPr>
              <a:t>            Tel: </a:t>
            </a:r>
            <a:r>
              <a:rPr lang="en-US" altLang="zh-CN" sz="3000" b="0" kern="0" dirty="0">
                <a:solidFill>
                  <a:srgbClr val="0000FF"/>
                </a:solidFill>
              </a:rPr>
              <a:t>13913874255</a:t>
            </a:r>
            <a:endParaRPr lang="zh-CN" altLang="en-US" sz="3000" b="0" kern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118642"/>
            <a:ext cx="7467600" cy="397262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chemeClr val="accent2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一般导播结构解析方法</a:t>
            </a:r>
            <a:endParaRPr lang="en-US" altLang="zh-CN" sz="3600" dirty="0">
              <a:latin typeface="楷体_GB2312" pitchFamily="49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0" dirty="0"/>
              <a:t>均匀波导、传输线假设：</a:t>
            </a:r>
            <a:endParaRPr lang="en-US" altLang="zh-CN" b="0" dirty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b="0" dirty="0"/>
              <a:t>1.</a:t>
            </a:r>
            <a:r>
              <a:rPr lang="zh-CN" altLang="en-US" b="0" dirty="0"/>
              <a:t>壁为理想导体</a:t>
            </a:r>
            <a:endParaRPr lang="en-US" altLang="zh-CN" b="0" dirty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b="0" dirty="0"/>
              <a:t>2.</a:t>
            </a:r>
            <a:r>
              <a:rPr lang="zh-CN" altLang="en-US" b="0" dirty="0"/>
              <a:t>介质各向同性，均匀无耗的线性介质</a:t>
            </a:r>
            <a:endParaRPr lang="en-US" altLang="zh-CN" b="0" dirty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b="0" dirty="0"/>
              <a:t>3.</a:t>
            </a:r>
            <a:r>
              <a:rPr lang="zh-CN" altLang="en-US" b="0" dirty="0"/>
              <a:t>内空间无自由电子及传导电流</a:t>
            </a:r>
            <a:endParaRPr lang="en-US" altLang="zh-CN" b="0" dirty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b="0" dirty="0"/>
              <a:t>4.</a:t>
            </a:r>
            <a:r>
              <a:rPr lang="zh-CN" altLang="en-US" b="0" dirty="0"/>
              <a:t>无限长，截面形状不变</a:t>
            </a:r>
            <a:endParaRPr lang="en-US" altLang="zh-CN" b="0" dirty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b="0" dirty="0"/>
              <a:t>5. </a:t>
            </a:r>
            <a:r>
              <a:rPr lang="zh-CN" altLang="en-US" b="0" dirty="0"/>
              <a:t>波沿</a:t>
            </a:r>
            <a:r>
              <a:rPr lang="en-US" altLang="zh-CN" b="0" dirty="0"/>
              <a:t>z</a:t>
            </a:r>
            <a:r>
              <a:rPr lang="zh-CN" altLang="en-US" b="0" dirty="0"/>
              <a:t>方向传播</a:t>
            </a:r>
            <a:endParaRPr lang="en-US" altLang="zh-CN" b="0" dirty="0"/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b="0" dirty="0"/>
              <a:t>6. </a:t>
            </a:r>
            <a:r>
              <a:rPr lang="zh-CN" altLang="en-US" b="0" dirty="0"/>
              <a:t>波为正弦电磁波</a:t>
            </a:r>
            <a:endParaRPr lang="en-US" altLang="zh-CN" b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206332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228184" y="4181928"/>
            <a:ext cx="2406146" cy="20013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9512" y="501317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导波系统中的场满足无源</a:t>
            </a:r>
            <a:r>
              <a:rPr lang="en-US" altLang="zh-CN" b="1" dirty="0">
                <a:ea typeface="楷体_GB2312" pitchFamily="49" charset="-122"/>
              </a:rPr>
              <a:t>Maxwell Equations:</a:t>
            </a:r>
            <a:r>
              <a:rPr lang="en-US" altLang="zh-CN" dirty="0">
                <a:latin typeface="TimesNewRoman" charset="0"/>
              </a:rPr>
              <a:t>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28" y="5861096"/>
            <a:ext cx="19812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6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4689A48-3FCC-92D5-9DFA-975D3F91A293}"/>
              </a:ext>
            </a:extLst>
          </p:cNvPr>
          <p:cNvSpPr txBox="1"/>
          <p:nvPr/>
        </p:nvSpPr>
        <p:spPr>
          <a:xfrm>
            <a:off x="1547664" y="2780928"/>
            <a:ext cx="6552728" cy="1387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3500" dirty="0">
                <a:solidFill>
                  <a:schemeClr val="accent6"/>
                </a:solidFill>
              </a:rPr>
              <a:t>3.2 </a:t>
            </a:r>
            <a:r>
              <a:rPr lang="zh-CN" altLang="en-US" sz="3500" dirty="0">
                <a:solidFill>
                  <a:schemeClr val="accent6"/>
                </a:solidFill>
              </a:rPr>
              <a:t>一般导播结构解析方法</a:t>
            </a:r>
            <a:endParaRPr lang="en-US" altLang="zh-CN" sz="3500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9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6165" y="772307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771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solidFill>
                  <a:schemeClr val="accent2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一般导播结构解析方法</a:t>
            </a:r>
            <a:endParaRPr lang="en-US" altLang="zh-CN" sz="3600" dirty="0">
              <a:latin typeface="楷体_GB2312" pitchFamily="49" charset="-122"/>
            </a:endParaRPr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7476" t="33725" r="43208" b="41600"/>
          <a:stretch/>
        </p:blipFill>
        <p:spPr>
          <a:xfrm>
            <a:off x="306165" y="3191539"/>
            <a:ext cx="4824536" cy="13578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0538" y="2656008"/>
            <a:ext cx="636905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/>
              <a:t>假设具有</a:t>
            </a:r>
            <a:r>
              <a:rPr lang="en-US" altLang="zh-CN" dirty="0" err="1"/>
              <a:t>e</a:t>
            </a:r>
            <a:r>
              <a:rPr lang="en-US" altLang="zh-CN" baseline="30000" dirty="0" err="1"/>
              <a:t>j</a:t>
            </a:r>
            <a:r>
              <a:rPr lang="el-GR" altLang="zh-CN" baseline="30000" dirty="0">
                <a:cs typeface="Times New Roman" panose="02020603050405020304" pitchFamily="18" charset="0"/>
              </a:rPr>
              <a:t>ω</a:t>
            </a:r>
            <a:r>
              <a:rPr lang="en-US" altLang="zh-CN" baseline="30000" dirty="0">
                <a:cs typeface="Times New Roman" panose="02020603050405020304" pitchFamily="18" charset="0"/>
              </a:rPr>
              <a:t>t</a:t>
            </a:r>
            <a:r>
              <a:rPr lang="zh-CN" altLang="en-US" dirty="0">
                <a:cs typeface="Times New Roman" panose="02020603050405020304" pitchFamily="18" charset="0"/>
              </a:rPr>
              <a:t>依赖关系的时谐电磁波沿</a:t>
            </a:r>
            <a:r>
              <a:rPr lang="en-US" altLang="zh-CN" dirty="0">
                <a:cs typeface="Times New Roman" panose="02020603050405020304" pitchFamily="18" charset="0"/>
              </a:rPr>
              <a:t>z</a:t>
            </a:r>
            <a:r>
              <a:rPr lang="zh-CN" altLang="en-US" dirty="0">
                <a:cs typeface="Times New Roman" panose="02020603050405020304" pitchFamily="18" charset="0"/>
              </a:rPr>
              <a:t>传播：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3669" t="63822" r="54985" b="17857"/>
          <a:stretch/>
        </p:blipFill>
        <p:spPr>
          <a:xfrm>
            <a:off x="323528" y="5077581"/>
            <a:ext cx="2088232" cy="10081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653" y="4465123"/>
            <a:ext cx="709200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/>
              <a:t>考虑到无源均匀的假设，麦克斯韦方程组简化为</a:t>
            </a:r>
            <a:r>
              <a:rPr lang="zh-CN" altLang="en-US" dirty="0">
                <a:cs typeface="Times New Roman" panose="02020603050405020304" pitchFamily="18" charset="0"/>
              </a:rPr>
              <a:t>：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857" y="5054491"/>
            <a:ext cx="6651312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19575" y="870462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771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solidFill>
                  <a:schemeClr val="accent2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一般导播结构解析方法</a:t>
            </a:r>
            <a:endParaRPr lang="en-US" altLang="zh-CN" sz="3600" dirty="0">
              <a:latin typeface="楷体_GB2312" pitchFamily="49" charset="-122"/>
            </a:endParaRPr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0538" y="2656008"/>
            <a:ext cx="510909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/>
              <a:t>将上述方程中的三个分量简化为：</a:t>
            </a:r>
            <a:r>
              <a:rPr lang="zh-CN" altLang="en-US" dirty="0">
                <a:cs typeface="Times New Roman" panose="02020603050405020304" pitchFamily="18" charset="0"/>
              </a:rPr>
              <a:t>：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18" y="3128460"/>
            <a:ext cx="6331320" cy="28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2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59030" y="847539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771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solidFill>
                  <a:schemeClr val="accent2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一般导播结构解析方法</a:t>
            </a:r>
            <a:endParaRPr lang="en-US" altLang="zh-CN" sz="3600" dirty="0">
              <a:latin typeface="楷体_GB2312" pitchFamily="49" charset="-122"/>
            </a:endParaRPr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0538" y="2656008"/>
            <a:ext cx="372409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/>
              <a:t>可以求得</a:t>
            </a:r>
            <a:r>
              <a:rPr lang="en-US" altLang="zh-CN" dirty="0"/>
              <a:t>4</a:t>
            </a:r>
            <a:r>
              <a:rPr lang="zh-CN" altLang="en-US" dirty="0"/>
              <a:t>个横向场分量</a:t>
            </a:r>
            <a:r>
              <a:rPr lang="zh-CN" altLang="en-US" dirty="0">
                <a:cs typeface="Times New Roman" panose="02020603050405020304" pitchFamily="18" charset="0"/>
              </a:rPr>
              <a:t>：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04" y="3046891"/>
            <a:ext cx="4528979" cy="35137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A56AE0-377F-4FD8-A26B-6111932A8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02" t="54617" r="50001" b="38800"/>
          <a:stretch/>
        </p:blipFill>
        <p:spPr>
          <a:xfrm>
            <a:off x="4686416" y="3021738"/>
            <a:ext cx="1397752" cy="5449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70F554-DD12-4A07-AC01-04D59F5E6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12" t="66565" r="46231" b="29331"/>
          <a:stretch/>
        </p:blipFill>
        <p:spPr>
          <a:xfrm>
            <a:off x="4597060" y="4002547"/>
            <a:ext cx="2304256" cy="3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086600" cy="762000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纵向场满足的二维</a:t>
            </a:r>
            <a:r>
              <a:rPr lang="en-US" altLang="zh-CN" sz="3600" b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Helmholtz</a:t>
            </a:r>
            <a:r>
              <a:rPr lang="zh-CN" altLang="en-US" sz="3600" b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方程</a:t>
            </a:r>
          </a:p>
        </p:txBody>
      </p:sp>
      <p:sp>
        <p:nvSpPr>
          <p:cNvPr id="122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55650" y="1196975"/>
            <a:ext cx="7772400" cy="434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800" dirty="0">
                <a:latin typeface="Comic Sans MS" pitchFamily="66" charset="0"/>
                <a:ea typeface="楷体_GB2312" pitchFamily="49" charset="-122"/>
              </a:rPr>
              <a:t>纵向电场和磁场满足二维</a:t>
            </a:r>
            <a:r>
              <a:rPr lang="en-US" altLang="zh-CN" sz="2800" dirty="0">
                <a:latin typeface="Comic Sans MS" pitchFamily="66" charset="0"/>
                <a:ea typeface="楷体_GB2312" pitchFamily="49" charset="-122"/>
              </a:rPr>
              <a:t>Helmholtz</a:t>
            </a:r>
            <a:r>
              <a:rPr lang="zh-CN" altLang="en-US" sz="2800" dirty="0">
                <a:latin typeface="Comic Sans MS" pitchFamily="66" charset="0"/>
                <a:ea typeface="楷体_GB2312" pitchFamily="49" charset="-122"/>
              </a:rPr>
              <a:t>方程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  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800" dirty="0">
                <a:latin typeface="Comic Sans MS" pitchFamily="66" charset="0"/>
                <a:ea typeface="楷体_GB2312" pitchFamily="49" charset="-122"/>
              </a:rPr>
              <a:t>边界条件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 </a:t>
            </a:r>
            <a:endParaRPr lang="zh-CN" altLang="en-US" sz="2800" dirty="0"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359463"/>
            <a:ext cx="3887788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697" y="3962684"/>
            <a:ext cx="3960813" cy="160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15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1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6400800" cy="685800"/>
          </a:xfrm>
        </p:spPr>
        <p:txBody>
          <a:bodyPr/>
          <a:lstStyle/>
          <a:p>
            <a:pPr eaLnBrk="1" hangingPunct="1"/>
            <a:r>
              <a:rPr lang="zh-CN" altLang="en-US" sz="3200" b="1">
                <a:solidFill>
                  <a:srgbClr val="FF0066"/>
                </a:solidFill>
                <a:ea typeface="楷体_GB2312" pitchFamily="49" charset="-122"/>
              </a:rPr>
              <a:t>求解导波模式电场和磁场的步骤</a:t>
            </a:r>
            <a:endParaRPr lang="en-US" altLang="zh-CN" sz="3200" b="1">
              <a:solidFill>
                <a:srgbClr val="FF0066"/>
              </a:solidFill>
              <a:ea typeface="楷体_GB2312" pitchFamily="49" charset="-122"/>
            </a:endParaRPr>
          </a:p>
        </p:txBody>
      </p:sp>
      <p:sp>
        <p:nvSpPr>
          <p:cNvPr id="123907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9552" y="2008088"/>
            <a:ext cx="7772400" cy="42672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>
                <a:ea typeface="宋体" pitchFamily="2" charset="-122"/>
              </a:rPr>
              <a:t>   </a:t>
            </a:r>
            <a:r>
              <a:rPr lang="zh-CN" altLang="en-US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根据以下步骤可以求得电场与磁场的纵向和横向分量: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FF0066"/>
                </a:solidFill>
                <a:ea typeface="楷体_GB2312" pitchFamily="49" charset="-122"/>
              </a:rPr>
              <a:t>纵向分量</a:t>
            </a:r>
            <a:endParaRPr lang="en-US" altLang="zh-CN" b="1">
              <a:solidFill>
                <a:srgbClr val="FF0066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ea typeface="宋体" pitchFamily="2" charset="-122"/>
              </a:rPr>
              <a:t>   </a:t>
            </a:r>
            <a:r>
              <a:rPr lang="zh-CN" altLang="en-US" sz="2800" b="1">
                <a:latin typeface="Comic Sans MS" pitchFamily="66" charset="0"/>
                <a:ea typeface="楷体_GB2312" pitchFamily="49" charset="-122"/>
              </a:rPr>
              <a:t>在给定的边界条件下, 用一些数值方法求解纵向场所满足的二维</a:t>
            </a:r>
            <a:r>
              <a:rPr lang="en-US" altLang="zh-CN" sz="2800" b="1">
                <a:latin typeface="Comic Sans MS" pitchFamily="66" charset="0"/>
                <a:ea typeface="楷体_GB2312" pitchFamily="49" charset="-122"/>
              </a:rPr>
              <a:t>Helmholtz</a:t>
            </a:r>
            <a:r>
              <a:rPr lang="zh-CN" altLang="en-US" sz="2800" b="1">
                <a:latin typeface="Comic Sans MS" pitchFamily="66" charset="0"/>
                <a:ea typeface="楷体_GB2312" pitchFamily="49" charset="-122"/>
              </a:rPr>
              <a:t>方程,即可找到纵向场解.</a:t>
            </a:r>
            <a:endParaRPr lang="en-US" altLang="zh-CN" sz="2800" b="1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FF0066"/>
                </a:solidFill>
                <a:ea typeface="楷体_GB2312" pitchFamily="49" charset="-122"/>
              </a:rPr>
              <a:t>横向分量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>
                <a:latin typeface="Comic Sans MS" pitchFamily="66" charset="0"/>
                <a:ea typeface="楷体_GB2312" pitchFamily="49" charset="-122"/>
              </a:rPr>
              <a:t>  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利用纵向场分量和横向场分量之间的关系,如果纵向场分量已知,则横向场分量就可求出.</a:t>
            </a:r>
            <a:endParaRPr lang="en-US" altLang="zh-CN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16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4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 autoUpdateAnimBg="0"/>
      <p:bldP spid="12390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60848" y="9487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50996" y="1233458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截止波数</a:t>
            </a:r>
            <a:r>
              <a:rPr lang="en-US" altLang="zh-CN" sz="3600" i="1" dirty="0">
                <a:latin typeface="楷体_GB2312" pitchFamily="49" charset="-122"/>
              </a:rPr>
              <a:t>k</a:t>
            </a:r>
            <a:r>
              <a:rPr lang="en-US" altLang="zh-CN" sz="3600" i="1" baseline="-25000" dirty="0">
                <a:latin typeface="楷体_GB2312" pitchFamily="49" charset="-122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642409E-58E8-4E9B-AD93-B5418EA652EB}"/>
                  </a:ext>
                </a:extLst>
              </p:cNvPr>
              <p:cNvSpPr txBox="1"/>
              <p:nvPr/>
            </p:nvSpPr>
            <p:spPr>
              <a:xfrm>
                <a:off x="5346944" y="2392043"/>
                <a:ext cx="1779333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642409E-58E8-4E9B-AD93-B5418EA65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44" y="2392043"/>
                <a:ext cx="1779333" cy="360804"/>
              </a:xfrm>
              <a:prstGeom prst="rect">
                <a:avLst/>
              </a:prstGeom>
              <a:blipFill>
                <a:blip r:embed="rId3"/>
                <a:stretch>
                  <a:fillRect l="-4452" r="-2055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D0FD9A-FBD3-4065-BF54-B9EE8616F13D}"/>
                  </a:ext>
                </a:extLst>
              </p:cNvPr>
              <p:cNvSpPr txBox="1"/>
              <p:nvPr/>
            </p:nvSpPr>
            <p:spPr>
              <a:xfrm>
                <a:off x="5346944" y="2928509"/>
                <a:ext cx="1755289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D0FD9A-FBD3-4065-BF54-B9EE8616F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44" y="2928509"/>
                <a:ext cx="1755289" cy="360804"/>
              </a:xfrm>
              <a:prstGeom prst="rect">
                <a:avLst/>
              </a:prstGeom>
              <a:blipFill>
                <a:blip r:embed="rId4"/>
                <a:stretch>
                  <a:fillRect l="-4514" r="-208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611758-0078-4E34-A785-BA75DEA810D8}"/>
                  </a:ext>
                </a:extLst>
              </p:cNvPr>
              <p:cNvSpPr txBox="1"/>
              <p:nvPr/>
            </p:nvSpPr>
            <p:spPr>
              <a:xfrm>
                <a:off x="5868144" y="2348880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611758-0078-4E34-A785-BA75DEA81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2348880"/>
                <a:ext cx="457200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3AECC25-A80B-4152-828C-32DD7E478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2340492"/>
            <a:ext cx="8102286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50996" y="1233458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TEM</a:t>
            </a:r>
            <a:r>
              <a:rPr lang="zh-CN" altLang="en-US" sz="3600" dirty="0">
                <a:latin typeface="楷体_GB2312" pitchFamily="49" charset="-122"/>
              </a:rPr>
              <a:t>、</a:t>
            </a:r>
            <a:r>
              <a:rPr lang="en-US" altLang="zh-CN" sz="3600" dirty="0">
                <a:latin typeface="楷体_GB2312" pitchFamily="49" charset="-122"/>
              </a:rPr>
              <a:t>TE</a:t>
            </a:r>
            <a:r>
              <a:rPr lang="zh-CN" altLang="en-US" sz="3600" dirty="0">
                <a:latin typeface="楷体_GB2312" pitchFamily="49" charset="-122"/>
              </a:rPr>
              <a:t>、</a:t>
            </a:r>
            <a:r>
              <a:rPr lang="en-US" altLang="zh-CN" sz="3600" dirty="0">
                <a:latin typeface="楷体_GB2312" pitchFamily="49" charset="-122"/>
              </a:rPr>
              <a:t>TM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FD2E1B-0CB5-4EEC-AB02-E6F3130D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16" y="2780928"/>
            <a:ext cx="7675529" cy="33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34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59632" y="999164"/>
            <a:ext cx="4648200" cy="609600"/>
          </a:xfrm>
        </p:spPr>
        <p:txBody>
          <a:bodyPr/>
          <a:lstStyle/>
          <a:p>
            <a:pPr algn="just" eaLnBrk="1" hangingPunct="1"/>
            <a:r>
              <a:rPr lang="zh-CN" altLang="en-US" u="sng" dirty="0">
                <a:solidFill>
                  <a:srgbClr val="FF0066"/>
                </a:solidFill>
                <a:ea typeface="楷体_GB2312" pitchFamily="49" charset="-122"/>
              </a:rPr>
              <a:t>传输状态</a:t>
            </a:r>
            <a:r>
              <a:rPr lang="zh-CN" altLang="en-US" sz="3600" dirty="0">
                <a:latin typeface="Comic Sans MS" pitchFamily="66" charset="0"/>
                <a:ea typeface="楷体_GB2312" pitchFamily="49" charset="-122"/>
              </a:rPr>
              <a:t>物理解释</a:t>
            </a:r>
            <a:endParaRPr lang="en-US" altLang="zh-CN" sz="3600" dirty="0"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17411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974304"/>
            <a:ext cx="7772400" cy="41910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注意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: 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在无耗传输系统中；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在传输状态，幅度无衰减，只有相位的不断滞后；</a:t>
            </a: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只有当工作频率高于该系统中某一导模的截止频率时，该导模才有可能在其中传输,而且此导波系统相当于一高通滤波器。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0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74904" y="652025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79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11560" y="1484784"/>
            <a:ext cx="7772400" cy="14620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400" dirty="0">
                <a:latin typeface="隶书" panose="02010509060101010101" pitchFamily="49" charset="-122"/>
              </a:rPr>
              <a:t>第</a:t>
            </a:r>
            <a:r>
              <a:rPr lang="en-US" altLang="zh-CN" sz="4400" dirty="0">
                <a:latin typeface="隶书" panose="02010509060101010101" pitchFamily="49" charset="-122"/>
              </a:rPr>
              <a:t>3</a:t>
            </a:r>
            <a:r>
              <a:rPr lang="zh-CN" altLang="en-US" sz="4400" dirty="0">
                <a:latin typeface="隶书" panose="02010509060101010101" pitchFamily="49" charset="-122"/>
              </a:rPr>
              <a:t>章 波导理论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689A48-3FCC-92D5-9DFA-975D3F91A293}"/>
              </a:ext>
            </a:extLst>
          </p:cNvPr>
          <p:cNvSpPr txBox="1"/>
          <p:nvPr/>
        </p:nvSpPr>
        <p:spPr>
          <a:xfrm>
            <a:off x="2051720" y="2852936"/>
            <a:ext cx="4572000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dirty="0">
                <a:solidFill>
                  <a:schemeClr val="accent6"/>
                </a:solidFill>
              </a:rPr>
              <a:t>1.</a:t>
            </a:r>
            <a:r>
              <a:rPr lang="zh-CN" altLang="en-US" dirty="0">
                <a:solidFill>
                  <a:schemeClr val="accent6"/>
                </a:solidFill>
              </a:rPr>
              <a:t>传输线与波导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dirty="0">
                <a:solidFill>
                  <a:schemeClr val="accent6"/>
                </a:solidFill>
              </a:rPr>
              <a:t>2.</a:t>
            </a:r>
            <a:r>
              <a:rPr lang="zh-CN" altLang="en-US" dirty="0">
                <a:solidFill>
                  <a:schemeClr val="accent6"/>
                </a:solidFill>
              </a:rPr>
              <a:t>一般导播结构解析方法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dirty="0">
                <a:solidFill>
                  <a:schemeClr val="accent6"/>
                </a:solidFill>
              </a:rPr>
              <a:t>3. </a:t>
            </a:r>
            <a:r>
              <a:rPr lang="zh-CN" altLang="en-US" dirty="0">
                <a:solidFill>
                  <a:schemeClr val="accent6"/>
                </a:solidFill>
              </a:rPr>
              <a:t>矩形波导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dirty="0">
                <a:solidFill>
                  <a:schemeClr val="accent6"/>
                </a:solidFill>
              </a:rPr>
              <a:t>4. </a:t>
            </a:r>
            <a:r>
              <a:rPr lang="zh-CN" altLang="en-US" dirty="0">
                <a:solidFill>
                  <a:schemeClr val="accent6"/>
                </a:solidFill>
              </a:rPr>
              <a:t>圆形波导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dirty="0">
                <a:solidFill>
                  <a:schemeClr val="accent6"/>
                </a:solidFill>
              </a:rPr>
              <a:t>5. </a:t>
            </a:r>
            <a:r>
              <a:rPr lang="zh-CN" altLang="en-US" dirty="0">
                <a:solidFill>
                  <a:schemeClr val="accent6"/>
                </a:solidFill>
              </a:rPr>
              <a:t>同轴线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48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42291" y="899850"/>
            <a:ext cx="5029200" cy="609600"/>
          </a:xfrm>
        </p:spPr>
        <p:txBody>
          <a:bodyPr/>
          <a:lstStyle/>
          <a:p>
            <a:pPr eaLnBrk="1" hangingPunct="1"/>
            <a:r>
              <a:rPr lang="zh-CN" altLang="en-US" sz="3200" u="sng" dirty="0">
                <a:solidFill>
                  <a:srgbClr val="FF0066"/>
                </a:solidFill>
                <a:ea typeface="楷体_GB2312" pitchFamily="49" charset="-122"/>
              </a:rPr>
              <a:t>截止状态</a:t>
            </a:r>
            <a:r>
              <a:rPr lang="zh-CN" altLang="en-US" sz="3400" b="1" dirty="0">
                <a:latin typeface="Comic Sans MS" pitchFamily="66" charset="0"/>
                <a:ea typeface="宋体" pitchFamily="2" charset="-122"/>
              </a:rPr>
              <a:t>物理解释</a:t>
            </a:r>
            <a:endParaRPr lang="en-US" altLang="zh-CN" sz="34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20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11560" y="1656928"/>
            <a:ext cx="7772400" cy="4724400"/>
          </a:xfrm>
          <a:noFill/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5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预先条件</a:t>
            </a:r>
            <a:r>
              <a:rPr lang="en-US" altLang="zh-CN" sz="25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: </a:t>
            </a:r>
            <a:r>
              <a:rPr lang="zh-CN" altLang="en-US" sz="25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导波系统为理想无耗系统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500" b="1" dirty="0">
              <a:solidFill>
                <a:srgbClr val="FF0066"/>
              </a:solidFill>
              <a:latin typeface="Times New Roman" pitchFamily="18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5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在截止状态, 电磁波是一振荡波,无相位的变化,幅度随距离变化呈指数衰减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500" b="1" dirty="0">
              <a:latin typeface="Times New Roman" pitchFamily="18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5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此种情况下,电磁波能量不是电阻性衰减,而是电抗性衰减,变成电能或磁能的形式储存起来</a:t>
            </a:r>
            <a:r>
              <a:rPr lang="en-US" altLang="zh-CN" sz="25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</a:rPr>
              <a:t>.</a:t>
            </a:r>
            <a:endParaRPr lang="zh-CN" altLang="en-US" sz="2500" b="1" dirty="0">
              <a:solidFill>
                <a:srgbClr val="FF0066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74904" y="652025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27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609600" y="716632"/>
            <a:ext cx="6248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模式的分类</a:t>
            </a:r>
            <a:endParaRPr lang="en-US" altLang="zh-CN" sz="3200" b="1" dirty="0">
              <a:solidFill>
                <a:schemeClr val="tx2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21507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5800" y="1783432"/>
            <a:ext cx="78486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根据导波模式的场分量情况,可将它们分成三种主要模式</a:t>
            </a:r>
            <a:r>
              <a:rPr lang="zh-CN" altLang="en-US" b="1">
                <a:latin typeface="TimesNewRoman" charset="0"/>
                <a:ea typeface="宋体" pitchFamily="2" charset="-122"/>
              </a:rPr>
              <a:t>: 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endParaRPr lang="en-US" altLang="zh-CN" b="1">
              <a:latin typeface="TimesNewRoman" charset="0"/>
              <a:ea typeface="宋体" pitchFamily="2" charset="-122"/>
            </a:endParaRP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AutoNum type="arabicPeriod"/>
            </a:pPr>
            <a:r>
              <a:rPr lang="en-US" altLang="zh-CN" b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TE</a:t>
            </a:r>
            <a:r>
              <a:rPr lang="zh-CN" altLang="en-US" b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模</a:t>
            </a:r>
            <a:r>
              <a:rPr lang="zh-CN" altLang="en-US" b="1">
                <a:latin typeface="Comic Sans MS" pitchFamily="66" charset="0"/>
                <a:ea typeface="楷体_GB2312" pitchFamily="49" charset="-122"/>
              </a:rPr>
              <a:t>: 电场无纵向分量</a:t>
            </a:r>
            <a:endParaRPr lang="en-US" altLang="zh-CN" b="1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AutoNum type="arabicPeriod"/>
            </a:pPr>
            <a:endParaRPr lang="zh-CN" altLang="en-US" b="1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AutoNum type="arabicPeriod"/>
            </a:pPr>
            <a:r>
              <a:rPr lang="en-US" altLang="zh-CN" b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TM</a:t>
            </a:r>
            <a:r>
              <a:rPr lang="zh-CN" altLang="en-US" b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模</a:t>
            </a:r>
            <a:r>
              <a:rPr lang="zh-CN" altLang="en-US" b="1">
                <a:latin typeface="Comic Sans MS" pitchFamily="66" charset="0"/>
                <a:ea typeface="楷体_GB2312" pitchFamily="49" charset="-122"/>
              </a:rPr>
              <a:t>: 磁场无纵向分量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AutoNum type="arabicPeriod"/>
            </a:pPr>
            <a:endParaRPr lang="en-US" altLang="zh-CN" b="1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AutoNum type="arabicPeriod"/>
            </a:pPr>
            <a:r>
              <a:rPr lang="en-US" altLang="zh-CN" b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TEM</a:t>
            </a:r>
            <a:r>
              <a:rPr lang="zh-CN" altLang="en-US" b="1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模</a:t>
            </a:r>
            <a:r>
              <a:rPr lang="zh-CN" altLang="en-US" b="1">
                <a:latin typeface="Comic Sans MS" pitchFamily="66" charset="0"/>
                <a:ea typeface="楷体_GB2312" pitchFamily="49" charset="-122"/>
              </a:rPr>
              <a:t>: 电场和磁场均无纵向分量</a:t>
            </a:r>
            <a:endParaRPr lang="en-US" altLang="zh-CN" b="1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endParaRPr lang="zh-CN" altLang="en-US" b="1">
              <a:latin typeface="TimesNewRoman" charset="0"/>
              <a:ea typeface="宋体" pitchFamily="2" charset="-122"/>
            </a:endParaRP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其他的模式可以看作以上三种模式的组合形式.</a:t>
            </a:r>
            <a:endParaRPr lang="en-US" altLang="zh-CN" sz="320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00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TEM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EE9900-2DD0-4006-912B-09ADAD4DD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1" t="38407" r="43700" b="26200"/>
          <a:stretch/>
        </p:blipFill>
        <p:spPr>
          <a:xfrm>
            <a:off x="203157" y="2654020"/>
            <a:ext cx="6487238" cy="37273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2652C0-E7BD-4D33-B187-3C7F9BA29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75" t="51400" r="41337" b="40200"/>
          <a:stretch/>
        </p:blipFill>
        <p:spPr>
          <a:xfrm>
            <a:off x="4233079" y="3647260"/>
            <a:ext cx="2406146" cy="4374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CA1196-3B28-4A26-9902-B84F4BAB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61" t="60966" r="45788" b="34886"/>
          <a:stretch/>
        </p:blipFill>
        <p:spPr>
          <a:xfrm>
            <a:off x="4284249" y="4591351"/>
            <a:ext cx="2087951" cy="2160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FF908B-FE83-4A27-85D5-815EBF2B6F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75" t="33725" r="45975" b="55417"/>
          <a:stretch/>
        </p:blipFill>
        <p:spPr>
          <a:xfrm>
            <a:off x="4235343" y="4122966"/>
            <a:ext cx="2585296" cy="3392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7767D8-E9C3-42C5-B1CF-C82BF126F7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30" t="64700" r="44005" b="25103"/>
          <a:stretch/>
        </p:blipFill>
        <p:spPr>
          <a:xfrm>
            <a:off x="4203351" y="4928835"/>
            <a:ext cx="2181778" cy="5310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DCA8EB-6427-4E6D-B768-96DD46FB17D6}"/>
              </a:ext>
            </a:extLst>
          </p:cNvPr>
          <p:cNvSpPr txBox="1"/>
          <p:nvPr/>
        </p:nvSpPr>
        <p:spPr>
          <a:xfrm>
            <a:off x="3699681" y="5591912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横向二维拉普拉斯算子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1EB7519-F588-4BFD-AF86-657FE67E04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04" t="84577" r="69668" b="8583"/>
          <a:stretch/>
        </p:blipFill>
        <p:spPr>
          <a:xfrm>
            <a:off x="4361473" y="6000472"/>
            <a:ext cx="2255134" cy="58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58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TEM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74BA25-8020-44AD-BE17-5A13EE76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05" y="2507415"/>
            <a:ext cx="6542334" cy="32653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E25E617-DB44-4515-AA2D-B32CC57DF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284" y="4394722"/>
            <a:ext cx="2204759" cy="4070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27EBF0B-F25B-4A28-8CF9-CABA55080C1C}"/>
              </a:ext>
            </a:extLst>
          </p:cNvPr>
          <p:cNvSpPr txBox="1"/>
          <p:nvPr/>
        </p:nvSpPr>
        <p:spPr>
          <a:xfrm>
            <a:off x="2843808" y="393305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二维梯度算子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D520B90-9A11-4550-9639-43FE8D677C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38" t="66800" r="42913" b="24225"/>
          <a:stretch/>
        </p:blipFill>
        <p:spPr>
          <a:xfrm>
            <a:off x="971599" y="5761955"/>
            <a:ext cx="3648419" cy="8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0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TEM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99ECC3-5387-44BA-98BD-23380A6A6EBE}"/>
              </a:ext>
            </a:extLst>
          </p:cNvPr>
          <p:cNvSpPr txBox="1"/>
          <p:nvPr/>
        </p:nvSpPr>
        <p:spPr>
          <a:xfrm>
            <a:off x="251520" y="2564904"/>
            <a:ext cx="6336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TEM</a:t>
            </a:r>
            <a:r>
              <a:rPr lang="zh-CN" altLang="en-US" dirty="0"/>
              <a:t>波存在的条件：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静电势</a:t>
            </a:r>
            <a:r>
              <a:rPr lang="en-US" altLang="zh-CN" dirty="0"/>
              <a:t>V</a:t>
            </a:r>
            <a:r>
              <a:rPr lang="en-US" altLang="zh-CN" baseline="-25000" dirty="0"/>
              <a:t>12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，导致</a:t>
            </a:r>
            <a:r>
              <a:rPr lang="en-US" altLang="zh-CN" dirty="0"/>
              <a:t>E=0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两导线或同轴线能够存在</a:t>
            </a:r>
            <a:r>
              <a:rPr lang="en-US" altLang="zh-CN" dirty="0"/>
              <a:t>TEM</a:t>
            </a:r>
            <a:r>
              <a:rPr lang="zh-CN" altLang="en-US" dirty="0"/>
              <a:t>波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闭合导体不存在</a:t>
            </a:r>
            <a:r>
              <a:rPr lang="en-US" altLang="zh-CN" dirty="0"/>
              <a:t>TEM</a:t>
            </a:r>
            <a:r>
              <a:rPr lang="zh-CN" altLang="en-US" dirty="0"/>
              <a:t>波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平面波为</a:t>
            </a:r>
            <a:r>
              <a:rPr lang="en-US" altLang="zh-CN" dirty="0"/>
              <a:t>TEM</a:t>
            </a:r>
            <a:r>
              <a:rPr lang="zh-CN" altLang="en-US" dirty="0"/>
              <a:t>波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F0292F0-15F7-4B05-A185-A5791839B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38" t="66800" r="42913" b="24225"/>
          <a:stretch/>
        </p:blipFill>
        <p:spPr>
          <a:xfrm>
            <a:off x="185837" y="3011302"/>
            <a:ext cx="3234036" cy="7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48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TEM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690AC1-0127-4D19-AA64-3036FEF37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7" y="2452543"/>
            <a:ext cx="6413548" cy="3529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A7363A-F4C7-4236-BCD6-95324F394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277" y="1992487"/>
            <a:ext cx="2535790" cy="11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1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TE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1D3312-F602-4405-9FBB-211801D7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5264"/>
            <a:ext cx="6504457" cy="33140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22A81AE-617B-45F9-9F85-7EC4C42E7A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02" t="54617" r="50001" b="38800"/>
          <a:stretch/>
        </p:blipFill>
        <p:spPr>
          <a:xfrm>
            <a:off x="539552" y="6124362"/>
            <a:ext cx="1397752" cy="544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0CBF63E-D179-4895-A4A7-34D1F962D32B}"/>
                  </a:ext>
                </a:extLst>
              </p:cNvPr>
              <p:cNvSpPr txBox="1"/>
              <p:nvPr/>
            </p:nvSpPr>
            <p:spPr>
              <a:xfrm>
                <a:off x="2339752" y="6212185"/>
                <a:ext cx="24825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ad>
                        <m:radPr>
                          <m:degHide m:val="on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𝜇𝜖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0CBF63E-D179-4895-A4A7-34D1F962D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6212185"/>
                <a:ext cx="2482539" cy="370614"/>
              </a:xfrm>
              <a:prstGeom prst="rect">
                <a:avLst/>
              </a:prstGeom>
              <a:blipFill>
                <a:blip r:embed="rId6"/>
                <a:stretch>
                  <a:fillRect l="-2457" r="-2457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77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TE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CC4A33-B6FC-4F10-B837-B6AC0159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05" y="2462815"/>
            <a:ext cx="5723418" cy="3558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09DF36-2D2F-40D7-A8EE-A3F7EF9AAD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3" t="66800" r="40550" b="23400"/>
          <a:stretch/>
        </p:blipFill>
        <p:spPr>
          <a:xfrm>
            <a:off x="3220525" y="1667574"/>
            <a:ext cx="3748993" cy="7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72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TM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A2A6C4-1A8E-4871-8DCA-497FFFA80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63" t="36799" r="39763" b="25078"/>
          <a:stretch/>
        </p:blipFill>
        <p:spPr>
          <a:xfrm>
            <a:off x="22856" y="2477671"/>
            <a:ext cx="6391190" cy="34807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7B49BA-06D3-4461-AD41-6D05BAD6B8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02" t="54617" r="50001" b="38800"/>
          <a:stretch/>
        </p:blipFill>
        <p:spPr>
          <a:xfrm>
            <a:off x="539552" y="6124362"/>
            <a:ext cx="1397752" cy="544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17955A-2705-4851-A8AB-068DA4441117}"/>
                  </a:ext>
                </a:extLst>
              </p:cNvPr>
              <p:cNvSpPr txBox="1"/>
              <p:nvPr/>
            </p:nvSpPr>
            <p:spPr>
              <a:xfrm>
                <a:off x="2339752" y="6212185"/>
                <a:ext cx="24825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ad>
                        <m:radPr>
                          <m:degHide m:val="on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𝜇𝜖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17955A-2705-4851-A8AB-068DA4441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6212185"/>
                <a:ext cx="2482539" cy="370614"/>
              </a:xfrm>
              <a:prstGeom prst="rect">
                <a:avLst/>
              </a:prstGeom>
              <a:blipFill>
                <a:blip r:embed="rId6"/>
                <a:stretch>
                  <a:fillRect l="-2457" r="-2457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000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3528" y="1366085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TM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2757"/>
          <a:stretch/>
        </p:blipFill>
        <p:spPr>
          <a:xfrm>
            <a:off x="6653739" y="2121570"/>
            <a:ext cx="2304256" cy="2001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0668"/>
          <a:stretch/>
        </p:blipFill>
        <p:spPr>
          <a:xfrm>
            <a:off x="6588055" y="4122966"/>
            <a:ext cx="2406146" cy="20013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4A4ABD-8A95-4DC1-BFFC-556085CFD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3" y="2572897"/>
            <a:ext cx="6311545" cy="362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85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4689A48-3FCC-92D5-9DFA-975D3F91A293}"/>
              </a:ext>
            </a:extLst>
          </p:cNvPr>
          <p:cNvSpPr txBox="1"/>
          <p:nvPr/>
        </p:nvSpPr>
        <p:spPr>
          <a:xfrm>
            <a:off x="2051720" y="2852936"/>
            <a:ext cx="6552728" cy="1741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3800" dirty="0">
                <a:solidFill>
                  <a:schemeClr val="accent6"/>
                </a:solidFill>
              </a:rPr>
              <a:t>3.1</a:t>
            </a:r>
            <a:r>
              <a:rPr lang="zh-CN" altLang="en-US" sz="3800" dirty="0">
                <a:solidFill>
                  <a:schemeClr val="accent6"/>
                </a:solidFill>
              </a:rPr>
              <a:t>传输线与波导</a:t>
            </a:r>
            <a:endParaRPr lang="en-US" altLang="zh-CN" sz="3800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zh-CN" sz="3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64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一般导播结构解析方法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50996" y="1233458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en-US" altLang="zh-CN" sz="3600" dirty="0">
                <a:latin typeface="楷体_GB2312" pitchFamily="49" charset="-122"/>
              </a:rPr>
              <a:t>TEM</a:t>
            </a:r>
            <a:r>
              <a:rPr lang="zh-CN" altLang="en-US" sz="3600" dirty="0">
                <a:latin typeface="楷体_GB2312" pitchFamily="49" charset="-122"/>
              </a:rPr>
              <a:t>、</a:t>
            </a:r>
            <a:r>
              <a:rPr lang="en-US" altLang="zh-CN" sz="3600" dirty="0">
                <a:latin typeface="楷体_GB2312" pitchFamily="49" charset="-122"/>
              </a:rPr>
              <a:t>TE</a:t>
            </a:r>
            <a:r>
              <a:rPr lang="zh-CN" altLang="en-US" sz="3600" dirty="0">
                <a:latin typeface="楷体_GB2312" pitchFamily="49" charset="-122"/>
              </a:rPr>
              <a:t>、</a:t>
            </a:r>
            <a:r>
              <a:rPr lang="en-US" altLang="zh-CN" sz="3600" dirty="0">
                <a:latin typeface="楷体_GB2312" pitchFamily="49" charset="-122"/>
              </a:rPr>
              <a:t>TM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324512-E5A6-46B7-9FBA-CCAB166D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5056"/>
            <a:ext cx="9022862" cy="3566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0F6C93-35F1-4874-98A2-B2F6167EAC12}"/>
                  </a:ext>
                </a:extLst>
              </p:cNvPr>
              <p:cNvSpPr txBox="1"/>
              <p:nvPr/>
            </p:nvSpPr>
            <p:spPr>
              <a:xfrm>
                <a:off x="88034" y="5851525"/>
                <a:ext cx="1276888" cy="863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8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1" dirty="0">
                    <a:latin typeface="Cambria Math" panose="02040503050406030204" pitchFamily="18" charset="0"/>
                  </a:rPr>
                  <a:t>截止频率</a:t>
                </a:r>
                <a:endParaRPr lang="en-US" altLang="zh-CN" sz="18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1800" b="1" i="1" baseline="-2500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1800" b="1" i="1" baseline="-2500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8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1800" b="1" i="1" smtClean="0">
                                  <a:latin typeface="Cambria Math" panose="02040503050406030204" pitchFamily="18" charset="0"/>
                                </a:rPr>
                                <m:t>𝝁𝝐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8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0F6C93-35F1-4874-98A2-B2F6167EA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4" y="5851525"/>
                <a:ext cx="1276888" cy="863250"/>
              </a:xfrm>
              <a:prstGeom prst="rect">
                <a:avLst/>
              </a:prstGeom>
              <a:blipFill>
                <a:blip r:embed="rId4"/>
                <a:stretch>
                  <a:fillRect l="-7143" t="-10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644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5800" y="1676400"/>
            <a:ext cx="7467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为了满足电磁波的传播，需要满足以下的传播条件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: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NewRoman" charset="0"/>
                <a:ea typeface="宋体" pitchFamily="2" charset="-122"/>
              </a:rPr>
              <a:t>	</a:t>
            </a:r>
            <a:r>
              <a:rPr lang="zh-CN" altLang="en-US" sz="2400" dirty="0">
                <a:latin typeface="TimesNewRoman" charset="0"/>
                <a:ea typeface="宋体" pitchFamily="2" charset="-122"/>
              </a:rPr>
              <a:t>或者</a:t>
            </a:r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TimesNewRoman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电磁波的截止状态时满足的关系式为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: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TimesNewRoman" charset="0"/>
                <a:ea typeface="宋体" pitchFamily="2" charset="-122"/>
              </a:rPr>
              <a:t>				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Comic Sans MS" pitchFamily="66" charset="0"/>
                <a:ea typeface="宋体" pitchFamily="2" charset="-122"/>
              </a:rPr>
              <a:t>	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或者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TimesNewRoman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Char char="w"/>
            </a:pPr>
            <a:endParaRPr lang="zh-CN" altLang="en-US" sz="1800" dirty="0">
              <a:ea typeface="宋体" pitchFamily="2" charset="-122"/>
            </a:endParaRPr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55604"/>
              </p:ext>
            </p:extLst>
          </p:nvPr>
        </p:nvGraphicFramePr>
        <p:xfrm>
          <a:off x="2699792" y="2050290"/>
          <a:ext cx="10668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31613" imgH="228501" progId="Equation.3">
                  <p:embed/>
                </p:oleObj>
              </mc:Choice>
              <mc:Fallback>
                <p:oleObj r:id="rId3" imgW="431613" imgH="228501" progId="Equation.3">
                  <p:embed/>
                  <p:pic>
                    <p:nvPicPr>
                      <p:cNvPr id="163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2050290"/>
                        <a:ext cx="1066800" cy="568325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402025"/>
              </p:ext>
            </p:extLst>
          </p:nvPr>
        </p:nvGraphicFramePr>
        <p:xfrm>
          <a:off x="2737892" y="3040294"/>
          <a:ext cx="990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1613" imgH="228501" progId="Equation.3">
                  <p:embed/>
                </p:oleObj>
              </mc:Choice>
              <mc:Fallback>
                <p:oleObj name="Equation" r:id="rId5" imgW="431613" imgH="228501" progId="Equation.3">
                  <p:embed/>
                  <p:pic>
                    <p:nvPicPr>
                      <p:cNvPr id="163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7892" y="3040294"/>
                        <a:ext cx="990600" cy="53340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914400" y="762000"/>
            <a:ext cx="761804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3200" b="1" u="sng" dirty="0">
                <a:solidFill>
                  <a:srgbClr val="FF0066"/>
                </a:solidFill>
                <a:ea typeface="楷体_GB2312" pitchFamily="49" charset="-122"/>
              </a:rPr>
              <a:t>传输</a:t>
            </a:r>
            <a:r>
              <a:rPr lang="en-US" altLang="zh-CN" sz="3200" b="1" u="sng" dirty="0">
                <a:solidFill>
                  <a:srgbClr val="FF0066"/>
                </a:solidFill>
                <a:ea typeface="楷体_GB2312" pitchFamily="49" charset="-122"/>
              </a:rPr>
              <a:t>\</a:t>
            </a:r>
            <a:r>
              <a:rPr lang="zh-CN" altLang="en-US" sz="3200" b="1" u="sng" dirty="0">
                <a:solidFill>
                  <a:srgbClr val="FF0066"/>
                </a:solidFill>
                <a:ea typeface="楷体_GB2312" pitchFamily="49" charset="-122"/>
              </a:rPr>
              <a:t>截止状态及满足的条件</a:t>
            </a:r>
            <a:endParaRPr lang="en-US" altLang="zh-CN" sz="3200" b="1" u="sng" dirty="0">
              <a:solidFill>
                <a:srgbClr val="FF0066"/>
              </a:solidFill>
              <a:ea typeface="楷体_GB2312" pitchFamily="49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C52EA49A-F768-5C6C-711A-B476CE23C7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98168"/>
              </p:ext>
            </p:extLst>
          </p:nvPr>
        </p:nvGraphicFramePr>
        <p:xfrm>
          <a:off x="2661692" y="4574579"/>
          <a:ext cx="1143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19100" imgH="228600" progId="Equation.3">
                  <p:embed/>
                </p:oleObj>
              </mc:Choice>
              <mc:Fallback>
                <p:oleObj name="Equation" r:id="rId7" imgW="419100" imgH="228600" progId="Equation.3">
                  <p:embed/>
                  <p:pic>
                    <p:nvPicPr>
                      <p:cNvPr id="194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692" y="4574579"/>
                        <a:ext cx="1143000" cy="6286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5EDF03AB-3E26-51A4-FF90-F695B1E98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94028"/>
              </p:ext>
            </p:extLst>
          </p:nvPr>
        </p:nvGraphicFramePr>
        <p:xfrm>
          <a:off x="2679947" y="5917009"/>
          <a:ext cx="11430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31613" imgH="228501" progId="Equation.3">
                  <p:embed/>
                </p:oleObj>
              </mc:Choice>
              <mc:Fallback>
                <p:oleObj name="Equation" r:id="rId9" imgW="431613" imgH="228501" progId="Equation.3">
                  <p:embed/>
                  <p:pic>
                    <p:nvPicPr>
                      <p:cNvPr id="194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947" y="5917009"/>
                        <a:ext cx="1143000" cy="6032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3980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50996" y="1233458"/>
            <a:ext cx="7467600" cy="11633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3600" dirty="0" err="1">
                <a:latin typeface="楷体_GB2312" pitchFamily="49" charset="-122"/>
              </a:rPr>
              <a:t>TE</a:t>
            </a:r>
            <a:r>
              <a:rPr lang="zh-CN" altLang="en-US" sz="3600" dirty="0">
                <a:latin typeface="楷体_GB2312" pitchFamily="49" charset="-122"/>
              </a:rPr>
              <a:t>、</a:t>
            </a:r>
            <a:r>
              <a:rPr lang="en-US" altLang="zh-CN" sz="3600" dirty="0">
                <a:latin typeface="楷体_GB2312" pitchFamily="49" charset="-122"/>
              </a:rPr>
              <a:t>TM</a:t>
            </a:r>
            <a:r>
              <a:rPr lang="zh-CN" altLang="en-US" sz="3600" dirty="0">
                <a:latin typeface="楷体_GB2312" pitchFamily="49" charset="-122"/>
              </a:rPr>
              <a:t>波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0FF1C5-E765-4D5C-920F-F80FC49B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" y="2847060"/>
            <a:ext cx="6163590" cy="3340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061-FEA3-AFF5-EEF2-16C5E25D0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872819"/>
            <a:ext cx="64659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n-US" altLang="zh-CN" sz="3200" b="1" dirty="0">
                <a:solidFill>
                  <a:schemeClr val="accent2"/>
                </a:solidFill>
                <a:latin typeface="Comic Sans MS" pitchFamily="66" charset="0"/>
                <a:ea typeface="楷体_GB2312" pitchFamily="49" charset="-122"/>
              </a:rPr>
              <a:t>3.2.2 </a:t>
            </a:r>
            <a:r>
              <a:rPr lang="zh-CN" altLang="en-US" sz="3200" b="1" dirty="0">
                <a:solidFill>
                  <a:schemeClr val="accent2"/>
                </a:solidFill>
                <a:latin typeface="Comic Sans MS" pitchFamily="66" charset="0"/>
                <a:ea typeface="楷体_GB2312" pitchFamily="49" charset="-122"/>
              </a:rPr>
              <a:t>色散</a:t>
            </a:r>
          </a:p>
        </p:txBody>
      </p:sp>
    </p:spTree>
    <p:extLst>
      <p:ext uri="{BB962C8B-B14F-4D97-AF65-F5344CB8AC3E}">
        <p14:creationId xmlns:p14="http://schemas.microsoft.com/office/powerpoint/2010/main" val="4170132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838200" y="914400"/>
            <a:ext cx="7772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TEM mode</a:t>
            </a:r>
          </a:p>
          <a:p>
            <a:pPr eaLnBrk="1" hangingPunct="1"/>
            <a:endParaRPr lang="en-US" altLang="zh-CN" sz="2800" b="1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endParaRPr lang="en-US" altLang="zh-CN" sz="2800" b="1">
              <a:solidFill>
                <a:srgbClr val="33CC33"/>
              </a:solidFill>
              <a:ea typeface="宋体" pitchFamily="2" charset="-122"/>
            </a:endParaRPr>
          </a:p>
          <a:p>
            <a:pPr eaLnBrk="1" hangingPunct="1"/>
            <a:endParaRPr lang="en-US" altLang="zh-CN" sz="2800" b="1">
              <a:solidFill>
                <a:srgbClr val="33CC33"/>
              </a:solidFill>
              <a:ea typeface="宋体" pitchFamily="2" charset="-122"/>
            </a:endParaRPr>
          </a:p>
          <a:p>
            <a:pPr algn="just" eaLnBrk="1" hangingPunct="1"/>
            <a:endParaRPr lang="en-US" altLang="zh-CN" sz="2400" b="1">
              <a:ea typeface="宋体" pitchFamily="2" charset="-122"/>
            </a:endParaRPr>
          </a:p>
          <a:p>
            <a:pPr algn="just" eaLnBrk="1" hangingPunct="1"/>
            <a:endParaRPr lang="en-US" altLang="zh-CN" sz="2400" b="1">
              <a:ea typeface="宋体" pitchFamily="2" charset="-122"/>
            </a:endParaRPr>
          </a:p>
          <a:p>
            <a:pPr algn="just" eaLnBrk="1" hangingPunct="1"/>
            <a:endParaRPr lang="en-US" altLang="zh-CN" sz="2400" b="1">
              <a:ea typeface="宋体" pitchFamily="2" charset="-122"/>
            </a:endParaRP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2971800" y="1905000"/>
          <a:ext cx="21336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8975" imgH="380835" progId="Equation.DSMT4">
                  <p:embed/>
                </p:oleObj>
              </mc:Choice>
              <mc:Fallback>
                <p:oleObj name="Equation" r:id="rId3" imgW="748975" imgH="380835" progId="Equation.DSMT4">
                  <p:embed/>
                  <p:pic>
                    <p:nvPicPr>
                      <p:cNvPr id="23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905000"/>
                        <a:ext cx="2133600" cy="982663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2971800" y="3429000"/>
          <a:ext cx="21336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600" imgH="381000" progId="Equation.DSMT4">
                  <p:embed/>
                </p:oleObj>
              </mc:Choice>
              <mc:Fallback>
                <p:oleObj name="Equation" r:id="rId5" imgW="736600" imgH="381000" progId="Equation.DSMT4">
                  <p:embed/>
                  <p:pic>
                    <p:nvPicPr>
                      <p:cNvPr id="235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429000"/>
                        <a:ext cx="2133600" cy="947738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2971800" y="4876800"/>
          <a:ext cx="20574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87058" imgH="355446" progId="Equation.DSMT4">
                  <p:embed/>
                </p:oleObj>
              </mc:Choice>
              <mc:Fallback>
                <p:oleObj name="Equation" r:id="rId7" imgW="787058" imgH="355446" progId="Equation.DSMT4">
                  <p:embed/>
                  <p:pic>
                    <p:nvPicPr>
                      <p:cNvPr id="23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876800"/>
                        <a:ext cx="2057400" cy="930275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74904" y="652025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72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55576" y="1491059"/>
            <a:ext cx="7467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endParaRPr lang="en-US" altLang="zh-CN" sz="2000" b="1" dirty="0"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w"/>
            </a:pP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从上面的公式可以看出，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TE/TM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模式的相速和群速是和频率相关的，这种现象被称为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” </a:t>
            </a:r>
            <a:r>
              <a:rPr lang="zh-CN" altLang="en-US" sz="2400" b="1" u="sng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色散现象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”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；</a:t>
            </a: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w"/>
            </a:pP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可以发现，对于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TEM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模式而言，相速和群速相等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,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和频率的变化不相关，显示出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TEM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模式没有色散现象；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w"/>
            </a:pP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简而言之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, TE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和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TM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模为色散模式，而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TEM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模式非色散模式。</a:t>
            </a:r>
            <a:r>
              <a:rPr lang="en-US" altLang="zh-CN" sz="2400" b="1" dirty="0">
                <a:ea typeface="宋体" pitchFamily="2" charset="-122"/>
              </a:rPr>
              <a:t> </a:t>
            </a: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74904" y="652025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068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0040" y="1910680"/>
            <a:ext cx="7772400" cy="3462536"/>
          </a:xfrm>
        </p:spPr>
        <p:txBody>
          <a:bodyPr/>
          <a:lstStyle/>
          <a:p>
            <a:pPr algn="just" eaLnBrk="1" hangingPunct="1"/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工作波长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</a:t>
            </a:r>
            <a:r>
              <a:rPr lang="en-US" altLang="zh-CN" sz="2400" b="1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and 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相波长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</a:t>
            </a:r>
            <a:r>
              <a:rPr lang="en-US" altLang="zh-CN" sz="2400" b="1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p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之间具有一些基本的不同之处</a:t>
            </a:r>
            <a:r>
              <a:rPr lang="en-US" altLang="zh-CN" sz="2400" b="1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: </a:t>
            </a:r>
            <a:endParaRPr lang="en-US" altLang="zh-CN" sz="2400" b="1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marL="457200" indent="-457200" algn="just" eaLnBrk="1" hangingPunct="1">
              <a:buFont typeface="Wingdings" pitchFamily="2" charset="2"/>
              <a:buAutoNum type="arabicParenBoth"/>
            </a:pP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 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与频率相关，与导波结构本身的尺寸无关；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marL="457200" indent="-457200" algn="just" eaLnBrk="1" hangingPunct="1">
              <a:buFont typeface="Wingdings" pitchFamily="2" charset="2"/>
              <a:buAutoNum type="arabicParenBoth"/>
            </a:pP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  <a:sym typeface="Symbol" pitchFamily="18" charset="2"/>
            </a:endParaRPr>
          </a:p>
          <a:p>
            <a:pPr marL="0" indent="0" algn="just" eaLnBrk="1" hangingPunct="1"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(2)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</a:t>
            </a:r>
            <a:r>
              <a:rPr lang="en-US" altLang="zh-CN" sz="2400" b="1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p 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</a:t>
            </a:r>
            <a:r>
              <a:rPr lang="en-US" altLang="zh-CN" sz="2400" b="1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p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  <a:sym typeface="Symbol" pitchFamily="18" charset="2"/>
              </a:rPr>
              <a:t>不仅与信号源有关,还与导波结构有关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 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因此，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</a:t>
            </a:r>
            <a:r>
              <a:rPr lang="en-US" altLang="zh-CN" sz="2400" b="1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p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被用来计算色散波的周期和相位特性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683568" y="1019200"/>
            <a:ext cx="5715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工作波长</a:t>
            </a:r>
            <a:r>
              <a:rPr lang="en-US" altLang="zh-CN" sz="3200" b="1" dirty="0">
                <a:solidFill>
                  <a:srgbClr val="0000FF"/>
                </a:solidFill>
                <a:ea typeface="宋体" pitchFamily="2" charset="-122"/>
                <a:sym typeface="Symbol" pitchFamily="18" charset="2"/>
              </a:rPr>
              <a:t>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与相波长</a:t>
            </a:r>
            <a:r>
              <a:rPr lang="en-US" altLang="zh-CN" sz="3200" b="1" dirty="0">
                <a:solidFill>
                  <a:srgbClr val="0000FF"/>
                </a:solidFill>
                <a:ea typeface="宋体" pitchFamily="2" charset="-122"/>
                <a:sym typeface="Symbol" pitchFamily="18" charset="2"/>
              </a:rPr>
              <a:t></a:t>
            </a:r>
            <a:r>
              <a:rPr lang="en-US" altLang="zh-CN" sz="3200" b="1" baseline="-25000" dirty="0">
                <a:solidFill>
                  <a:srgbClr val="0000FF"/>
                </a:solidFill>
                <a:ea typeface="宋体" pitchFamily="2" charset="-122"/>
                <a:sym typeface="Symbol" pitchFamily="18" charset="2"/>
              </a:rPr>
              <a:t>p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的区别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74904" y="652025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343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1052736"/>
            <a:ext cx="3103240" cy="6096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Comic Sans MS" pitchFamily="66" charset="0"/>
                <a:ea typeface="宋体" pitchFamily="2" charset="-122"/>
              </a:rPr>
              <a:t>关于三种模式</a:t>
            </a:r>
            <a:endParaRPr lang="en-US" altLang="zh-CN" sz="36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2071464"/>
            <a:ext cx="7620000" cy="3733800"/>
          </a:xfrm>
          <a:noFill/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通过上面的特性分析，我们可以把导波系统内的模式分为两种形式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: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色散模式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(TE, TM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和混合模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)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和非色散模式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(TEM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模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) 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对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TEM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模而言,群速和相速相等,无截止频率,为非色散模式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74904" y="652025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823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16024" y="1168176"/>
            <a:ext cx="7772400" cy="463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对于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TE, TM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和混合模式 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(EH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和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HE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模式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   (1)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产生色散现象；</a:t>
            </a: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   (2)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群速和相速不等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,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且随频率而变；</a:t>
            </a: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   (3)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工作的波长不等于相波长；</a:t>
            </a: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    (4) 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当工作频率低于截止频率时</a:t>
            </a:r>
            <a:r>
              <a:rPr lang="en-US" altLang="zh-CN" sz="2400" b="1" dirty="0">
                <a:latin typeface="Comic Sans MS" pitchFamily="66" charset="0"/>
                <a:ea typeface="宋体" pitchFamily="2" charset="-122"/>
              </a:rPr>
              <a:t>,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该信号将被截止。</a:t>
            </a: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74904" y="652025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452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4689A48-3FCC-92D5-9DFA-975D3F91A293}"/>
              </a:ext>
            </a:extLst>
          </p:cNvPr>
          <p:cNvSpPr txBox="1"/>
          <p:nvPr/>
        </p:nvSpPr>
        <p:spPr>
          <a:xfrm>
            <a:off x="2051720" y="2852936"/>
            <a:ext cx="4572000" cy="1611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zh-CN" sz="3500" dirty="0">
                <a:solidFill>
                  <a:schemeClr val="accent6"/>
                </a:solidFill>
              </a:rPr>
              <a:t>3.3 </a:t>
            </a:r>
            <a:r>
              <a:rPr lang="zh-CN" altLang="en-US" sz="3500" dirty="0">
                <a:solidFill>
                  <a:schemeClr val="accent6"/>
                </a:solidFill>
              </a:rPr>
              <a:t>矩形波导</a:t>
            </a:r>
            <a:endParaRPr lang="en-US" altLang="zh-CN" sz="3500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zh-CN" sz="35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068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884040"/>
            <a:ext cx="7467600" cy="305712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一般矩形波导用铜或铝制作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,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有时其璧上会镀金或银；</a:t>
            </a:r>
            <a:endParaRPr lang="en-US" altLang="zh-CN" sz="2400" b="1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每种导模都有相应的截止波长(或截止频率), 只有满足传输条件才能传输；</a:t>
            </a:r>
            <a:endParaRPr lang="en-US" altLang="zh-CN" sz="2400" b="1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主要的传输模式为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 TE</a:t>
            </a:r>
            <a:r>
              <a:rPr lang="en-US" altLang="zh-CN" sz="2400" b="1" baseline="-25000" dirty="0">
                <a:latin typeface="Comic Sans MS" pitchFamily="66" charset="0"/>
                <a:ea typeface="楷体_GB2312" pitchFamily="49" charset="-122"/>
              </a:rPr>
              <a:t>10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模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39</a:t>
            </a:fld>
            <a:r>
              <a:rPr lang="en-US" altLang="zh-CN"/>
              <a:t>/11</a:t>
            </a:r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0FC57E-1876-3F27-928B-64B6F815E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5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latin typeface="隶书" panose="02010509060101010101" pitchFamily="49" charset="-122"/>
              </a:rPr>
              <a:t>传输线及波导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042988" y="1772816"/>
            <a:ext cx="7467600" cy="367716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chemeClr val="accent2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传输线</a:t>
            </a:r>
            <a:r>
              <a:rPr lang="en-US" altLang="zh-CN" sz="3600" dirty="0">
                <a:latin typeface="楷体_GB2312" pitchFamily="49" charset="-122"/>
              </a:rPr>
              <a:t>(transmission line)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0" dirty="0"/>
              <a:t>广义的传输线指传输微波信号及能量的装置，包括平行双导线、同轴线、带状线、矩形波导以及圆形波导等</a:t>
            </a:r>
            <a:r>
              <a:rPr lang="zh-CN" altLang="en-US" sz="3600" b="0" dirty="0"/>
              <a:t>。</a:t>
            </a:r>
            <a:endParaRPr lang="en-US" altLang="zh-CN" sz="4800" dirty="0">
              <a:latin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波导 </a:t>
            </a:r>
            <a:r>
              <a:rPr lang="en-US" altLang="zh-CN" sz="3600" dirty="0">
                <a:latin typeface="楷体_GB2312" pitchFamily="49" charset="-122"/>
              </a:rPr>
              <a:t>(WAVEGUIDE)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0" dirty="0"/>
              <a:t>在电磁学和通信工程中，波导这个词可以指在它的端点间传递电磁波的任何线性结构。但最初和最常见的意思是指用来传输无线电波的空心金属管。</a:t>
            </a:r>
            <a:endParaRPr lang="en-US" altLang="zh-CN" b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591F4A-03B2-41E5-04EE-F5298ED65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25" t="52800" r="20863" b="11663"/>
          <a:stretch/>
        </p:blipFill>
        <p:spPr>
          <a:xfrm>
            <a:off x="2220504" y="3429000"/>
            <a:ext cx="5112568" cy="33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0066 -0.45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2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365104"/>
            <a:ext cx="43624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39552" y="1916832"/>
            <a:ext cx="7772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zh-CN" altLang="en-US" sz="2400" b="1" u="sng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矩形波导的优点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:功率容量大,损耗小,高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Q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值</a:t>
            </a:r>
          </a:p>
          <a:p>
            <a:pPr algn="just" eaLnBrk="1" hangingPunct="1"/>
            <a:r>
              <a:rPr lang="zh-CN" altLang="en-US" sz="2400" b="1" u="sng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矩形波导的缺点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:体积大,重量重, 难以与平面电路集成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 </a:t>
            </a:r>
          </a:p>
          <a:p>
            <a:pPr algn="just" eaLnBrk="1" hangingPunct="1"/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矩形波导是最早应用的导波系统之一,主要应用在高功率系统,毫米波系统和一些精密测试设备等.</a:t>
            </a:r>
            <a:endParaRPr lang="en-US" altLang="zh-CN" sz="2400" b="1" dirty="0"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1F89AF-98A8-F461-D4EE-090E0E216EE4}"/>
              </a:ext>
            </a:extLst>
          </p:cNvPr>
          <p:cNvSpPr txBox="1">
            <a:spLocks noChangeArrowheads="1"/>
          </p:cNvSpPr>
          <p:nvPr/>
        </p:nvSpPr>
        <p:spPr>
          <a:xfrm>
            <a:off x="384175" y="1006475"/>
            <a:ext cx="8126413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/>
            <a:r>
              <a:rPr lang="zh-CN" altLang="en-US">
                <a:latin typeface="隶书" panose="02010509060101010101" pitchFamily="49" charset="-122"/>
              </a:rPr>
              <a:t>矩形波导</a:t>
            </a:r>
            <a:br>
              <a:rPr lang="zh-CN" altLang="en-US">
                <a:latin typeface="隶书" panose="02010509060101010101" pitchFamily="49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312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774744"/>
            <a:ext cx="5400600" cy="452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5373688"/>
            <a:ext cx="8534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Ka-band (WR-28) 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矩形波导元件照片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. 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从顶端开始顺时针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:a variable attenuator 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（可变衰减器）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, and E-H (magic) tee junction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（魔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T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）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, a directional coupler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（定向耦合器）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, an adaptor to ridge waveguide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（脊波导适配器）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, an E-plane swept bend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（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E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面偏转弯头）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, an adjustable short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（可调短路器）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, and a sliding matched load</a:t>
            </a:r>
            <a:r>
              <a:rPr lang="zh-CN" altLang="en-US" sz="1400">
                <a:solidFill>
                  <a:schemeClr val="tx2"/>
                </a:solidFill>
                <a:ea typeface="宋体" pitchFamily="2" charset="-122"/>
              </a:rPr>
              <a:t>（滑动匹配负载）</a:t>
            </a:r>
            <a:r>
              <a:rPr lang="en-US" altLang="zh-CN" sz="1400">
                <a:solidFill>
                  <a:schemeClr val="tx2"/>
                </a:solidFill>
                <a:ea typeface="宋体" pitchFamily="2" charset="-122"/>
              </a:rPr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67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3568" y="3429000"/>
            <a:ext cx="7239000" cy="3915544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b="1" i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先决条件</a:t>
            </a:r>
            <a:endParaRPr lang="en-US" altLang="zh-CN" sz="2400" b="1" i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无线长度填充空气的矩形波导结构，金属材料为无耗的理想导体</a:t>
            </a:r>
            <a:endParaRPr lang="en-US" altLang="zh-CN" sz="2400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/>
            <a:r>
              <a:rPr lang="zh-CN" altLang="en-US" sz="2400" b="1" i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边界条件</a:t>
            </a:r>
            <a:endParaRPr lang="en-US" altLang="zh-CN" sz="2400" b="1" i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  波导璧上各处的电场切向分量为零, 磁场的法向分量为零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2400" b="1" i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纵向分量</a:t>
            </a:r>
            <a:endParaRPr lang="en-US" altLang="zh-CN" sz="2400" b="1" i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i="1" dirty="0">
                <a:solidFill>
                  <a:srgbClr val="FF9999"/>
                </a:solidFill>
                <a:ea typeface="宋体" pitchFamily="2" charset="-122"/>
              </a:rPr>
              <a:t>    </a:t>
            </a:r>
            <a:r>
              <a:rPr lang="en-US" altLang="zh-CN" sz="2400" dirty="0" err="1">
                <a:ea typeface="宋体" pitchFamily="2" charset="-122"/>
              </a:rPr>
              <a:t>E</a:t>
            </a:r>
            <a:r>
              <a:rPr lang="en-US" altLang="zh-CN" sz="2400" baseline="-25000" dirty="0" err="1">
                <a:ea typeface="宋体" pitchFamily="2" charset="-122"/>
              </a:rPr>
              <a:t>z</a:t>
            </a:r>
            <a:r>
              <a:rPr lang="en-US" altLang="zh-CN" sz="2400" dirty="0">
                <a:ea typeface="宋体" pitchFamily="2" charset="-122"/>
              </a:rPr>
              <a:t> =0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42</a:t>
            </a:fld>
            <a:r>
              <a:rPr lang="en-US" altLang="zh-CN"/>
              <a:t>/11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1461231-14D3-A1DB-B956-5EC046572C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F1EB6C48-BA88-D0B2-F246-50039BBD4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071" y="1126429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矩形波导</a:t>
            </a:r>
            <a:endParaRPr lang="en-US" altLang="zh-CN" sz="3600" dirty="0">
              <a:latin typeface="楷体_GB2312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A18C48-EB7B-8A88-E1C7-88DD00B63682}"/>
              </a:ext>
            </a:extLst>
          </p:cNvPr>
          <p:cNvSpPr txBox="1"/>
          <p:nvPr/>
        </p:nvSpPr>
        <p:spPr>
          <a:xfrm>
            <a:off x="597853" y="2217502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FF0000"/>
                </a:solidFill>
              </a:rPr>
              <a:t>不满足</a:t>
            </a:r>
            <a:r>
              <a:rPr lang="en-US" altLang="zh-CN" dirty="0"/>
              <a:t>TEM</a:t>
            </a:r>
            <a:r>
              <a:rPr lang="zh-CN" altLang="en-US" dirty="0"/>
              <a:t>波的条件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531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75071" y="1126429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矩形波导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597853" y="2217502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dirty="0">
                <a:solidFill>
                  <a:srgbClr val="FF0000"/>
                </a:solidFill>
              </a:rPr>
              <a:t>不满足</a:t>
            </a:r>
            <a:r>
              <a:rPr lang="en-US" altLang="zh-CN" dirty="0"/>
              <a:t>TEM</a:t>
            </a:r>
            <a:r>
              <a:rPr lang="zh-CN" altLang="en-US" dirty="0"/>
              <a:t>波的条件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/>
            </a:pP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C8E9E8D-0BBB-48FF-8F6B-F21D9DFA1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8" y="3517107"/>
            <a:ext cx="4791871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7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75071" y="1126429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矩形波导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2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2EEE27-96D3-44F8-9533-37E691E01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71" y="2701083"/>
            <a:ext cx="4462659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47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75071" y="1126429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矩形波导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2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2AFBF-C7D5-45E4-A161-1DC95956F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956263"/>
            <a:ext cx="5700254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17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75071" y="1126429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矩形波导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2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D709A4-F944-4446-B59D-0BF2DE731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7205"/>
            <a:ext cx="5572227" cy="26946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D64049-5F8F-431B-8D11-325A92090C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415" b="58616"/>
          <a:stretch/>
        </p:blipFill>
        <p:spPr>
          <a:xfrm>
            <a:off x="4421429" y="1755544"/>
            <a:ext cx="1800200" cy="7776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85BD68-652C-4603-884B-A479CF3A2C2A}"/>
              </a:ext>
            </a:extLst>
          </p:cNvPr>
          <p:cNvSpPr txBox="1"/>
          <p:nvPr/>
        </p:nvSpPr>
        <p:spPr>
          <a:xfrm>
            <a:off x="3865409" y="4130799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n=0,1,2….</a:t>
            </a:r>
          </a:p>
          <a:p>
            <a:r>
              <a:rPr lang="en-US" altLang="zh-CN" dirty="0"/>
              <a:t>m=0,1,2….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202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75071" y="1126429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矩形波导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2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F696AE-0462-4661-A53B-AB05326B0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12976"/>
            <a:ext cx="5844057" cy="28083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285EFE-895D-492B-B3AE-4931D34D58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256"/>
          <a:stretch/>
        </p:blipFill>
        <p:spPr>
          <a:xfrm>
            <a:off x="3676956" y="1765984"/>
            <a:ext cx="2433386" cy="11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75071" y="1126429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矩形波导</a:t>
            </a:r>
            <a:endParaRPr lang="en-US" altLang="zh-CN" sz="3600" dirty="0">
              <a:latin typeface="楷体_GB2312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TM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3"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CAC888-CD5C-4CFE-B614-C1C9BD42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6434"/>
            <a:ext cx="6511092" cy="36762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47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隶书" panose="02010509060101010101" pitchFamily="49" charset="-122"/>
              </a:rPr>
              <a:t>矩形波导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75071" y="1126429"/>
            <a:ext cx="7467600" cy="110703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矩形波导</a:t>
            </a:r>
            <a:endParaRPr lang="en-US" altLang="zh-CN" sz="3600" dirty="0">
              <a:latin typeface="楷体_GB2312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TM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3"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3F76BB-8384-4CFB-8C83-5A5E2697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1" t="31632" r="37166" b="33200"/>
          <a:stretch/>
        </p:blipFill>
        <p:spPr>
          <a:xfrm>
            <a:off x="-1" y="2956263"/>
            <a:ext cx="5777779" cy="27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9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传输线与波导之间的比较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8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572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dirty="0">
                <a:latin typeface="TimesNewRoman" charset="0"/>
                <a:ea typeface="宋体" pitchFamily="2" charset="-122"/>
              </a:rPr>
              <a:t>  </a:t>
            </a:r>
            <a:r>
              <a:rPr lang="zh-CN" altLang="en-US" sz="2400" b="1" u="sng" dirty="0">
                <a:solidFill>
                  <a:srgbClr val="009900"/>
                </a:solidFill>
                <a:latin typeface="TimesNewRoman" charset="0"/>
                <a:ea typeface="宋体" pitchFamily="2" charset="-122"/>
              </a:rPr>
              <a:t>传输线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双导体或多导体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 (</a:t>
            </a:r>
            <a:r>
              <a:rPr lang="zh-CN" altLang="en-US" sz="2400" dirty="0">
                <a:latin typeface="TimesNewRoman" charset="0"/>
                <a:ea typeface="宋体" pitchFamily="2" charset="-122"/>
              </a:rPr>
              <a:t>双导线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, </a:t>
            </a:r>
            <a:r>
              <a:rPr lang="zh-CN" altLang="en-US" sz="2400" dirty="0">
                <a:latin typeface="TimesNewRoman" charset="0"/>
                <a:ea typeface="宋体" pitchFamily="2" charset="-122"/>
              </a:rPr>
              <a:t>同轴等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.)</a:t>
            </a: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TimesNewRoman" charset="0"/>
                <a:ea typeface="楷体_GB2312" pitchFamily="49" charset="-122"/>
              </a:rPr>
              <a:t>可以明确定义电压和电流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 (</a:t>
            </a:r>
            <a:r>
              <a:rPr lang="zh-CN" altLang="en-US" sz="2400" dirty="0">
                <a:latin typeface="TimesNewRoman" charset="0"/>
                <a:ea typeface="宋体" pitchFamily="2" charset="-122"/>
              </a:rPr>
              <a:t>运用电路等效公式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)</a:t>
            </a:r>
            <a:endParaRPr lang="zh-CN" altLang="en-US" sz="2400" b="1" dirty="0">
              <a:solidFill>
                <a:srgbClr val="FF0066"/>
              </a:solidFill>
              <a:latin typeface="TimesNewRoman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FF0066"/>
              </a:solidFill>
              <a:latin typeface="TimesNewRoman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latin typeface="TimesNewRoman" charset="0"/>
                <a:ea typeface="宋体" pitchFamily="2" charset="-122"/>
              </a:rPr>
              <a:t>   </a:t>
            </a:r>
            <a:r>
              <a:rPr lang="zh-CN" altLang="en-US" sz="2400" b="1" u="sng" dirty="0">
                <a:solidFill>
                  <a:srgbClr val="009900"/>
                </a:solidFill>
                <a:latin typeface="TimesNewRoman" charset="0"/>
                <a:ea typeface="宋体" pitchFamily="2" charset="-122"/>
              </a:rPr>
              <a:t>波导</a:t>
            </a:r>
            <a:endParaRPr lang="en-US" altLang="zh-CN" sz="2400" b="1" u="sng" dirty="0">
              <a:solidFill>
                <a:srgbClr val="009900"/>
              </a:solidFill>
              <a:latin typeface="TimesNewRoman" charset="0"/>
              <a:ea typeface="宋体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TimesNewRoman" charset="0"/>
                <a:ea typeface="楷体_GB2312" pitchFamily="49" charset="-122"/>
              </a:rPr>
              <a:t>典型的单导体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 (</a:t>
            </a:r>
            <a:r>
              <a:rPr lang="zh-CN" altLang="en-US" sz="2400" dirty="0">
                <a:latin typeface="TimesNewRoman" charset="0"/>
                <a:ea typeface="宋体" pitchFamily="2" charset="-122"/>
              </a:rPr>
              <a:t>矩形波导，圆波导，三角波导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)</a:t>
            </a:r>
            <a:endParaRPr lang="zh-CN" altLang="en-US" sz="2400" b="1" dirty="0">
              <a:solidFill>
                <a:srgbClr val="FF0066"/>
              </a:solidFill>
              <a:latin typeface="TimesNewRoman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TimesNewRoman" charset="0"/>
                <a:ea typeface="楷体_GB2312" pitchFamily="49" charset="-122"/>
              </a:rPr>
              <a:t>不能明确地定义电压和电流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 (</a:t>
            </a:r>
            <a:r>
              <a:rPr lang="zh-CN" altLang="en-US" sz="2400" dirty="0">
                <a:latin typeface="TimesNewRoman" charset="0"/>
                <a:ea typeface="宋体" pitchFamily="2" charset="-122"/>
              </a:rPr>
              <a:t>通过场分析公式</a:t>
            </a:r>
            <a:r>
              <a:rPr lang="en-US" altLang="zh-CN" sz="2400" dirty="0">
                <a:latin typeface="TimesNewRoman" charset="0"/>
                <a:ea typeface="宋体" pitchFamily="2" charset="-122"/>
              </a:rPr>
              <a:t>)</a:t>
            </a:r>
            <a:endParaRPr lang="en-US" altLang="zh-CN" sz="2800" b="1" dirty="0">
              <a:solidFill>
                <a:srgbClr val="FF0066"/>
              </a:solidFill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74904" y="652025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6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autoUpdateAnimBg="0"/>
      <p:bldP spid="88067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C9A499-D19A-4A2A-B377-45473B1B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5" y="2112063"/>
            <a:ext cx="5688632" cy="27891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1436CE1-523F-4E1B-B5CE-57031D16B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1" t="31632" r="37166" b="33200"/>
          <a:stretch/>
        </p:blipFill>
        <p:spPr>
          <a:xfrm>
            <a:off x="5558351" y="3664428"/>
            <a:ext cx="3515041" cy="16884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5D04F5-0EFE-4D2E-B98A-C26FA2001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619" y="5351665"/>
            <a:ext cx="1933484" cy="14864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E9A04A-FFB2-486B-83CA-FBD5393F4E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747"/>
          <a:stretch/>
        </p:blipFill>
        <p:spPr>
          <a:xfrm>
            <a:off x="5497578" y="2060847"/>
            <a:ext cx="3426792" cy="13874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ACA8B-8D02-4320-9FA1-359AF1C4CC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78" t="76984"/>
          <a:stretch/>
        </p:blipFill>
        <p:spPr>
          <a:xfrm>
            <a:off x="5558352" y="1628209"/>
            <a:ext cx="3496432" cy="4327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A8C0BC-3545-8554-AFDE-8445F1196A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en-US" altLang="zh-CN" dirty="0">
                <a:latin typeface="隶书" panose="02010509060101010101" pitchFamily="49" charset="-122"/>
              </a:rPr>
              <a:t>3.3.2 </a:t>
            </a:r>
            <a:r>
              <a:rPr lang="zh-CN" altLang="en-US" dirty="0">
                <a:latin typeface="隶书" panose="02010509060101010101" pitchFamily="49" charset="-122"/>
              </a:rPr>
              <a:t>矩形波导的传播模式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705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6970"/>
            <a:ext cx="3146648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Comic Sans MS" pitchFamily="66" charset="0"/>
                <a:ea typeface="宋体" pitchFamily="2" charset="-122"/>
              </a:rPr>
              <a:t>物理解释</a:t>
            </a:r>
            <a:endParaRPr lang="en-US" altLang="zh-CN" sz="36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40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11188" y="1845370"/>
            <a:ext cx="7772400" cy="2951782"/>
          </a:xfrm>
          <a:noFill/>
        </p:spPr>
        <p:txBody>
          <a:bodyPr/>
          <a:lstStyle/>
          <a:p>
            <a:pPr algn="just" eaLnBrk="1" hangingPunct="1"/>
            <a:r>
              <a:rPr lang="zh-CN" altLang="en-US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沿</a:t>
            </a:r>
            <a:r>
              <a:rPr lang="en-US" altLang="zh-CN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z</a:t>
            </a:r>
            <a:r>
              <a:rPr lang="zh-CN" altLang="en-US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向传输的行波，前向和后向波的叠加；</a:t>
            </a:r>
            <a:endParaRPr lang="en-US" altLang="zh-CN" sz="28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endParaRPr lang="en-US" altLang="zh-CN" sz="28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endParaRPr lang="en-US" altLang="zh-CN" sz="28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r>
              <a:rPr lang="zh-CN" altLang="en-US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在横截面上，电、磁场沿</a:t>
            </a:r>
            <a:r>
              <a:rPr lang="en-US" altLang="zh-CN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x</a:t>
            </a:r>
            <a:r>
              <a:rPr lang="zh-CN" altLang="en-US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、</a:t>
            </a:r>
            <a:r>
              <a:rPr lang="en-US" altLang="zh-CN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y</a:t>
            </a:r>
            <a:r>
              <a:rPr lang="zh-CN" altLang="en-US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轴呈正余弦分布</a:t>
            </a:r>
            <a:endParaRPr lang="en-US" altLang="zh-CN" sz="28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sz="2800" b="1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buFont typeface="Wingdings" pitchFamily="2" charset="2"/>
              <a:buNone/>
            </a:pPr>
            <a:endParaRPr lang="en-US" altLang="zh-CN" b="1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endParaRPr lang="zh-CN" altLang="en-US" dirty="0">
              <a:ea typeface="宋体" pitchFamily="2" charset="-122"/>
              <a:sym typeface="Symbol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51</a:t>
            </a:fld>
            <a:r>
              <a:rPr lang="en-US" altLang="zh-CN"/>
              <a:t>/11</a:t>
            </a:r>
            <a:endParaRPr lang="zh-CN" altLang="en-US" dirty="0"/>
          </a:p>
        </p:txBody>
      </p:sp>
      <p:sp>
        <p:nvSpPr>
          <p:cNvPr id="5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16024" y="4509120"/>
            <a:ext cx="7772400" cy="172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altLang="zh-CN" sz="2400" b="1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400" b="1" dirty="0" err="1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</a:t>
            </a:r>
            <a:r>
              <a:rPr lang="en-US" altLang="zh-CN" sz="2400" b="1" baseline="-25000" dirty="0" err="1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mn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的大小与激励源有关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m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代表沿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x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方向的半波个数，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n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代表沿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y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方向的半波个数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 dirty="0"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dirty="0">
              <a:ea typeface="宋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3643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467544" y="1703183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4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TE\TM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4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34B7CF-B985-4F0C-9A79-1209F954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00" y="2708920"/>
            <a:ext cx="5108891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26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546677" y="1770265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4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TE\TM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4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D72B21-278A-4073-B8F8-1056B2A0B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600" y="2865766"/>
            <a:ext cx="3241713" cy="24922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6B9FF7-F145-45E4-A44D-3C9B576CC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89" y="2852936"/>
            <a:ext cx="3312776" cy="2505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4B3AE4D-2C2D-482B-AC85-87E6C0DC0D27}"/>
                  </a:ext>
                </a:extLst>
              </p:cNvPr>
              <p:cNvSpPr txBox="1"/>
              <p:nvPr/>
            </p:nvSpPr>
            <p:spPr>
              <a:xfrm>
                <a:off x="251520" y="5643512"/>
                <a:ext cx="4004751" cy="109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截止频率</a:t>
                </a:r>
                <a:endParaRPr lang="en-US" altLang="zh-CN" sz="18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800" b="0" i="1" baseline="-2500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𝜇𝜖</m:t>
                              </m:r>
                            </m:e>
                          </m:rad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𝜇𝜖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4B3AE4D-2C2D-482B-AC85-87E6C0DC0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643512"/>
                <a:ext cx="4004751" cy="1095364"/>
              </a:xfrm>
              <a:prstGeom prst="rect">
                <a:avLst/>
              </a:prstGeom>
              <a:blipFill>
                <a:blip r:embed="rId6"/>
                <a:stretch>
                  <a:fillRect l="-3196" t="-8380" b="-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365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8FAD5E-2E51-4023-A650-E6BE842A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02" y="2567475"/>
            <a:ext cx="3164098" cy="26946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365187" y="181853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4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TE\TM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4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5BA88C-19C9-40CA-A5E7-FF982EB9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1"/>
          <a:stretch/>
        </p:blipFill>
        <p:spPr>
          <a:xfrm>
            <a:off x="481020" y="2652135"/>
            <a:ext cx="3442907" cy="19718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34B0DF-BC14-4226-ABB4-63851C77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20" y="4623967"/>
            <a:ext cx="3584759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417327" y="1772816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4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TE\TM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4"/>
            </a:pP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0969D5-4671-45F2-AE24-7B59D3B178A4}"/>
              </a:ext>
            </a:extLst>
          </p:cNvPr>
          <p:cNvSpPr txBox="1"/>
          <p:nvPr/>
        </p:nvSpPr>
        <p:spPr>
          <a:xfrm>
            <a:off x="384175" y="2753544"/>
            <a:ext cx="51999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</a:t>
            </a:r>
            <a:r>
              <a:rPr lang="zh-CN" altLang="en-US" sz="2000" b="1" dirty="0"/>
              <a:t>）传播条件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k&lt;k</a:t>
            </a:r>
            <a:r>
              <a:rPr lang="en-US" altLang="zh-CN" sz="2000" baseline="-25000" dirty="0"/>
              <a:t>c</a:t>
            </a:r>
            <a:r>
              <a:rPr lang="zh-CN" altLang="en-US" sz="2000" dirty="0"/>
              <a:t>时，即</a:t>
            </a:r>
            <a:r>
              <a:rPr lang="el-GR" altLang="zh-CN" sz="2000" dirty="0"/>
              <a:t>λ</a:t>
            </a:r>
            <a:r>
              <a:rPr lang="en-US" altLang="zh-CN" sz="2000" dirty="0"/>
              <a:t>&gt;</a:t>
            </a:r>
            <a:r>
              <a:rPr lang="el-GR" altLang="zh-CN" sz="2000" dirty="0"/>
              <a:t> λ </a:t>
            </a:r>
            <a:r>
              <a:rPr lang="en-US" altLang="zh-CN" sz="2000" baseline="-25000" dirty="0"/>
              <a:t>c</a:t>
            </a:r>
            <a:r>
              <a:rPr lang="zh-CN" altLang="en-US" sz="2000" dirty="0"/>
              <a:t>，</a:t>
            </a:r>
            <a:r>
              <a:rPr lang="el-GR" altLang="zh-CN" sz="2000" dirty="0"/>
              <a:t>β</a:t>
            </a:r>
            <a:r>
              <a:rPr lang="zh-CN" altLang="en-US" sz="2000" dirty="0"/>
              <a:t>为虚数，电磁波在波导中传播很快衰减，表现出截至现象。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k&gt;kc</a:t>
            </a:r>
            <a:r>
              <a:rPr lang="zh-CN" altLang="en-US" sz="2000" dirty="0"/>
              <a:t>时，即</a:t>
            </a:r>
            <a:r>
              <a:rPr lang="el-GR" altLang="zh-CN" sz="2000" dirty="0"/>
              <a:t>λ</a:t>
            </a:r>
            <a:r>
              <a:rPr lang="en-US" altLang="zh-CN" sz="2000" dirty="0"/>
              <a:t>&lt;</a:t>
            </a:r>
            <a:r>
              <a:rPr lang="el-GR" altLang="zh-CN" sz="2000" dirty="0"/>
              <a:t> λ </a:t>
            </a:r>
            <a:r>
              <a:rPr lang="en-US" altLang="zh-CN" sz="2000" baseline="-25000" dirty="0"/>
              <a:t>c</a:t>
            </a:r>
            <a:r>
              <a:rPr lang="zh-CN" altLang="en-US" sz="2000" dirty="0"/>
              <a:t>，</a:t>
            </a:r>
            <a:r>
              <a:rPr lang="el-GR" altLang="zh-CN" sz="2000" dirty="0"/>
              <a:t>β</a:t>
            </a:r>
            <a:r>
              <a:rPr lang="zh-CN" altLang="en-US" sz="2000" dirty="0"/>
              <a:t>为实数，电磁波在波导中传播只有相位滞后，没有振幅衰减，波型可以在波导中正常传播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因此对于每种传播模式的存在条件都与其模式的截止波数</a:t>
            </a:r>
            <a:r>
              <a:rPr lang="en-US" altLang="zh-CN" sz="2000" dirty="0"/>
              <a:t>k</a:t>
            </a:r>
            <a:r>
              <a:rPr lang="en-US" altLang="zh-CN" sz="2000" baseline="-25000" dirty="0"/>
              <a:t>c </a:t>
            </a:r>
            <a:r>
              <a:rPr lang="zh-CN" altLang="en-US" sz="2000" dirty="0"/>
              <a:t>、截止波长</a:t>
            </a:r>
            <a:r>
              <a:rPr lang="el-GR" altLang="zh-CN" sz="2000" dirty="0"/>
              <a:t>λ </a:t>
            </a:r>
            <a:r>
              <a:rPr lang="en-US" altLang="zh-CN" sz="2000" baseline="-25000" dirty="0"/>
              <a:t>c</a:t>
            </a:r>
            <a:r>
              <a:rPr lang="zh-CN" altLang="en-US" sz="2000" dirty="0"/>
              <a:t>相关。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C8F805-C205-4A3A-A68D-42672BB9B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" b="55736"/>
          <a:stretch/>
        </p:blipFill>
        <p:spPr>
          <a:xfrm>
            <a:off x="5442776" y="1960986"/>
            <a:ext cx="3283897" cy="11088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B19941-636D-4FBC-9B5C-343964F0B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47"/>
          <a:stretch/>
        </p:blipFill>
        <p:spPr>
          <a:xfrm>
            <a:off x="5523318" y="3618803"/>
            <a:ext cx="3426792" cy="13874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11AB48-6310-4D34-BDB5-9676A16F3A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78" t="76984"/>
          <a:stretch/>
        </p:blipFill>
        <p:spPr>
          <a:xfrm>
            <a:off x="5584092" y="3186165"/>
            <a:ext cx="3496432" cy="4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83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417327" y="1865879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4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TE\TM</a:t>
            </a:r>
            <a:r>
              <a:rPr lang="zh-CN" altLang="en-US" dirty="0">
                <a:solidFill>
                  <a:srgbClr val="0000FF"/>
                </a:solidFill>
              </a:rPr>
              <a:t>模</a:t>
            </a:r>
          </a:p>
          <a:p>
            <a:pPr marL="457200" indent="-457200">
              <a:buFont typeface="+mj-ea"/>
              <a:buAutoNum type="circleNumDbPlain" startAt="4"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6FEB82-8097-40BD-B094-2F82D412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27" y="2630422"/>
            <a:ext cx="7468247" cy="2926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BFBB1A-B595-46B4-BF0E-CEC423C64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2" b="55736"/>
          <a:stretch/>
        </p:blipFill>
        <p:spPr>
          <a:xfrm>
            <a:off x="5442776" y="1960986"/>
            <a:ext cx="3283897" cy="1108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35C425-44CC-4FA5-BB22-0027006F9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简并模是传播常数相同或截止波长相同的传输模。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</a:br>
            <a:endParaRPr kumimoji="0" lang="zh-CN" altLang="zh-CN" sz="9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0E5D2-BA19-40DB-B552-FECBC138A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4723062"/>
            <a:ext cx="596317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Helvetica Neue"/>
              </a:rPr>
              <a:t>简并模是传播常数相同或截止波长相同的传输模。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6918D80-BD80-53D4-90E5-83FAE8520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50" y="4874240"/>
            <a:ext cx="77724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例如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对于所有的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mn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baseline="-25000" dirty="0">
                <a:latin typeface="Comic Sans MS" pitchFamily="66" charset="0"/>
                <a:ea typeface="宋体" pitchFamily="2" charset="-122"/>
              </a:rPr>
              <a:t>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mn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(m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0,n0)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来说，存在的简并模为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11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TM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11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21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TM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21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, 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12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TM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12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等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.</a:t>
            </a:r>
            <a:r>
              <a:rPr lang="en-US" altLang="zh-CN" sz="2600" dirty="0">
                <a:ea typeface="宋体" pitchFamily="2" charset="-122"/>
                <a:sym typeface="Symbol" pitchFamily="18" charset="2"/>
              </a:rPr>
              <a:t> 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F1D9612-7079-68F1-891E-D773430775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en-US" altLang="zh-CN" dirty="0">
                <a:latin typeface="隶书" panose="02010509060101010101" pitchFamily="49" charset="-122"/>
              </a:rPr>
              <a:t>3.3.3 </a:t>
            </a:r>
            <a:r>
              <a:rPr lang="zh-CN" altLang="en-US" dirty="0">
                <a:latin typeface="隶书" panose="02010509060101010101" pitchFamily="49" charset="-122"/>
              </a:rPr>
              <a:t>矩形波导的简并模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79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11560" y="2865211"/>
            <a:ext cx="73152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n-US" altLang="zh-CN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aseline="-250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10</a:t>
            </a:r>
            <a:r>
              <a:rPr lang="en-US" altLang="zh-CN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和</a:t>
            </a:r>
            <a:r>
              <a:rPr lang="en-US" altLang="zh-CN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aseline="-250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01</a:t>
            </a:r>
            <a:r>
              <a:rPr lang="en-US" altLang="zh-CN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模在</a:t>
            </a:r>
            <a:r>
              <a:rPr lang="en-US" altLang="zh-CN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a=b </a:t>
            </a:r>
            <a:r>
              <a:rPr lang="zh-CN" altLang="en-US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的时候是一对简并模式，二对于</a:t>
            </a:r>
            <a:r>
              <a:rPr lang="en-US" altLang="zh-CN" sz="2400" dirty="0" err="1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a</a:t>
            </a:r>
            <a:r>
              <a:rPr lang="en-US" altLang="zh-CN" sz="2400" dirty="0" err="1">
                <a:solidFill>
                  <a:srgbClr val="0099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b</a:t>
            </a:r>
            <a:r>
              <a:rPr lang="en-US" altLang="zh-CN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的矩形波导结构而言是非简并模式</a:t>
            </a:r>
            <a:r>
              <a:rPr lang="en-US" altLang="zh-CN" sz="2400" dirty="0">
                <a:solidFill>
                  <a:srgbClr val="009900"/>
                </a:solidFill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/>
            <a:endParaRPr lang="en-US" altLang="zh-CN" sz="2400" dirty="0">
              <a:solidFill>
                <a:srgbClr val="009900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endParaRPr lang="en-US" altLang="zh-CN" sz="2400" dirty="0">
              <a:solidFill>
                <a:srgbClr val="009900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just" eaLnBrk="1" hangingPunct="1"/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一般不希望简并模式的存在,因为会导致信号能量的衰减。</a:t>
            </a: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65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79D9225-C61A-488F-A475-CB00B47A86D8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5"/>
            </a:pPr>
            <a:r>
              <a:rPr lang="zh-CN" altLang="en-US" dirty="0">
                <a:solidFill>
                  <a:srgbClr val="0000FF"/>
                </a:solidFill>
              </a:rPr>
              <a:t>基模</a:t>
            </a:r>
          </a:p>
          <a:p>
            <a:pPr marL="457200" indent="-457200">
              <a:buFont typeface="+mj-ea"/>
              <a:buAutoNum type="circleNumDbPlain" startAt="5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45DC40-E348-4233-9B72-E3AC1E3DD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96"/>
          <a:stretch/>
        </p:blipFill>
        <p:spPr>
          <a:xfrm>
            <a:off x="518998" y="4470943"/>
            <a:ext cx="7004911" cy="18720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23CFE4-D724-4029-BEB0-4B5AE269B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837" y="1715088"/>
            <a:ext cx="3778368" cy="29048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978962-8064-9F11-8F20-CACBE1900E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en-US" altLang="zh-CN" dirty="0">
                <a:latin typeface="隶书" panose="02010509060101010101" pitchFamily="49" charset="-122"/>
              </a:rPr>
              <a:t>3.3.4 </a:t>
            </a:r>
            <a:r>
              <a:rPr lang="zh-CN" altLang="en-US" dirty="0">
                <a:latin typeface="隶书" panose="02010509060101010101" pitchFamily="49" charset="-122"/>
              </a:rPr>
              <a:t>矩形波导的基模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207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B23CFE4-D724-4029-BEB0-4B5AE269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564" y="2630422"/>
            <a:ext cx="3419713" cy="2629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5D28F3E-1189-457B-8F76-EB06131EF515}"/>
                  </a:ext>
                </a:extLst>
              </p:cNvPr>
              <p:cNvSpPr txBox="1"/>
              <p:nvPr/>
            </p:nvSpPr>
            <p:spPr>
              <a:xfrm>
                <a:off x="384175" y="2753544"/>
                <a:ext cx="5199917" cy="3077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/>
                  <a:t>TE</a:t>
                </a:r>
                <a:r>
                  <a:rPr lang="en-US" altLang="zh-CN" sz="2000" baseline="-25000" dirty="0"/>
                  <a:t>10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TE</a:t>
                </a:r>
                <a:r>
                  <a:rPr lang="en-US" altLang="zh-CN" sz="2000" baseline="-25000" dirty="0"/>
                  <a:t>01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TM</a:t>
                </a:r>
                <a:r>
                  <a:rPr lang="en-US" altLang="zh-CN" sz="2000" baseline="-25000" dirty="0"/>
                  <a:t>11</a:t>
                </a:r>
                <a:r>
                  <a:rPr lang="zh-CN" altLang="en-US" sz="2000" dirty="0"/>
                  <a:t>中哪个截止频率最低。</a:t>
                </a:r>
                <a:endParaRPr lang="en-US" altLang="zh-CN" sz="2000" dirty="0"/>
              </a:p>
              <a:p>
                <a:r>
                  <a:rPr lang="en-US" altLang="zh-CN" sz="2000" dirty="0"/>
                  <a:t>	 TE</a:t>
                </a:r>
                <a:r>
                  <a:rPr lang="en-US" altLang="zh-CN" sz="2000" baseline="-25000" dirty="0"/>
                  <a:t>10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	 TE</a:t>
                </a:r>
                <a:r>
                  <a:rPr lang="en-US" altLang="zh-CN" sz="2000" baseline="-25000" dirty="0"/>
                  <a:t>01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	 TM</a:t>
                </a:r>
                <a:r>
                  <a:rPr lang="en-US" altLang="zh-CN" sz="2000" baseline="-25000" dirty="0"/>
                  <a:t>11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CN" altLang="en-US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000" dirty="0"/>
                  <a:t>因由于</a:t>
                </a:r>
                <a:r>
                  <a:rPr lang="en-US" altLang="zh-CN" sz="2000" dirty="0"/>
                  <a:t>a&gt;b</a:t>
                </a:r>
                <a:r>
                  <a:rPr lang="zh-CN" altLang="en-US" sz="2000" dirty="0"/>
                  <a:t>，因此</a:t>
                </a:r>
                <a:r>
                  <a:rPr lang="en-US" altLang="zh-CN" sz="2000" dirty="0"/>
                  <a:t>TE</a:t>
                </a:r>
                <a:r>
                  <a:rPr lang="en-US" altLang="zh-CN" sz="2000" baseline="-25000" dirty="0"/>
                  <a:t>10</a:t>
                </a:r>
                <a:r>
                  <a:rPr lang="zh-CN" altLang="en-US" sz="2000" dirty="0"/>
                  <a:t>的截止频率最低，为矩形波导的主模。</a:t>
                </a:r>
                <a:endParaRPr lang="en-US" altLang="zh-CN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5D28F3E-1189-457B-8F76-EB06131E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75" y="2753544"/>
                <a:ext cx="5199917" cy="3077446"/>
              </a:xfrm>
              <a:prstGeom prst="rect">
                <a:avLst/>
              </a:prstGeom>
              <a:blipFill>
                <a:blip r:embed="rId4"/>
                <a:stretch>
                  <a:fillRect l="-1055" t="-1584" r="-3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DCA7A18-DDDB-4ECA-91BB-7CDD8705F3B2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5"/>
            </a:pPr>
            <a:r>
              <a:rPr lang="zh-CN" altLang="en-US" dirty="0">
                <a:solidFill>
                  <a:srgbClr val="0000FF"/>
                </a:solidFill>
              </a:rPr>
              <a:t>基模</a:t>
            </a:r>
          </a:p>
          <a:p>
            <a:pPr marL="457200" indent="-457200">
              <a:buFont typeface="+mj-ea"/>
              <a:buAutoNum type="circleNumDbPlain" startAt="5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43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latin typeface="隶书" panose="02010509060101010101" pitchFamily="49" charset="-122"/>
              </a:rPr>
              <a:t>传输线及波导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042988" y="1412776"/>
            <a:ext cx="7467600" cy="197592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传输线</a:t>
            </a:r>
            <a:r>
              <a:rPr lang="en-US" altLang="zh-CN" sz="3600" dirty="0">
                <a:latin typeface="楷体_GB2312" pitchFamily="49" charset="-122"/>
              </a:rPr>
              <a:t>(transmission line)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0" dirty="0"/>
              <a:t>广义的传输线指传输微波信号及能量的装置，包括</a:t>
            </a:r>
            <a:r>
              <a:rPr lang="zh-CN" altLang="en-US" b="0" dirty="0">
                <a:solidFill>
                  <a:srgbClr val="FF0000"/>
                </a:solidFill>
              </a:rPr>
              <a:t>平行双导线</a:t>
            </a:r>
            <a:r>
              <a:rPr lang="zh-CN" altLang="en-US" b="0" dirty="0"/>
              <a:t>、同轴线、带状线、矩形波导以及圆形波导等。</a:t>
            </a:r>
            <a:endParaRPr lang="en-US" altLang="zh-CN" sz="3600" dirty="0">
              <a:latin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88024" y="3933056"/>
            <a:ext cx="4032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</a:rPr>
              <a:t>最早的传输线。</a:t>
            </a:r>
            <a:endParaRPr lang="en-US" altLang="zh-CN" dirty="0">
              <a:solidFill>
                <a:srgbClr val="00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</a:rPr>
              <a:t>当波长和两条导线距离可比时，辐射损耗加大，而减小间距会使得击穿电压降低。</a:t>
            </a:r>
            <a:endParaRPr lang="en-US" altLang="zh-CN" dirty="0">
              <a:solidFill>
                <a:srgbClr val="00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</a:rPr>
              <a:t>由于趋肤效应，高频条件下导体损耗增强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 flipH="1">
            <a:off x="6948264" y="2924944"/>
            <a:ext cx="720080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E8ABB406-481F-067A-30AB-68AF4B92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75" y="4005064"/>
            <a:ext cx="204991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68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5097E4-5073-4F0A-B9D7-26A31590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16916"/>
            <a:ext cx="4276504" cy="218218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5E88B13-9F72-46CF-BC56-9EABB1E590B8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5"/>
            </a:pPr>
            <a:r>
              <a:rPr lang="zh-CN" altLang="en-US" dirty="0">
                <a:solidFill>
                  <a:srgbClr val="0000FF"/>
                </a:solidFill>
              </a:rPr>
              <a:t>基模</a:t>
            </a:r>
          </a:p>
          <a:p>
            <a:pPr marL="457200" indent="-457200">
              <a:buFont typeface="+mj-ea"/>
              <a:buAutoNum type="circleNumDbPlain" startAt="5"/>
            </a:pP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D01CDD0-5DDE-4861-8B60-3BC481C38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23" y="2880931"/>
            <a:ext cx="4468755" cy="34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1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5E88B13-9F72-46CF-BC56-9EABB1E590B8}"/>
              </a:ext>
            </a:extLst>
          </p:cNvPr>
          <p:cNvSpPr txBox="1"/>
          <p:nvPr/>
        </p:nvSpPr>
        <p:spPr>
          <a:xfrm>
            <a:off x="561589" y="2214924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5"/>
            </a:pPr>
            <a:r>
              <a:rPr lang="zh-CN" altLang="en-US" dirty="0">
                <a:solidFill>
                  <a:srgbClr val="0000FF"/>
                </a:solidFill>
              </a:rPr>
              <a:t>基模</a:t>
            </a:r>
          </a:p>
          <a:p>
            <a:pPr marL="457200" indent="-457200">
              <a:buFont typeface="+mj-ea"/>
              <a:buAutoNum type="circleNumDbPlain" startAt="5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CD816-F9C0-464A-B3AA-93FD49BE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614646"/>
            <a:ext cx="4290899" cy="35506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4F2C28-9C7E-41A4-AD03-C275DFCEF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81" y="2595819"/>
            <a:ext cx="4290899" cy="359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9D550F0-66F6-438D-84A6-CD48232094F9}"/>
                  </a:ext>
                </a:extLst>
              </p:cNvPr>
              <p:cNvSpPr txBox="1"/>
              <p:nvPr/>
            </p:nvSpPr>
            <p:spPr>
              <a:xfrm>
                <a:off x="405720" y="6213843"/>
                <a:ext cx="2827825" cy="442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8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800" b="0" dirty="0">
                    <a:latin typeface="Cambria Math" panose="02040503050406030204" pitchFamily="18" charset="0"/>
                  </a:rPr>
                  <a:t>截止频率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baseline="-2500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𝜇𝜖</m:t>
                            </m:r>
                          </m:e>
                        </m:rad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ad>
                          <m:radPr>
                            <m:degHide m:val="on"/>
                            <m:ctrlPr>
                              <a:rPr lang="zh-CN" alt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𝜇𝜖</m:t>
                            </m:r>
                          </m:e>
                        </m:rad>
                      </m:den>
                    </m:f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9D550F0-66F6-438D-84A6-CD4823209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20" y="6213843"/>
                <a:ext cx="2827825" cy="442109"/>
              </a:xfrm>
              <a:prstGeom prst="rect">
                <a:avLst/>
              </a:prstGeom>
              <a:blipFill>
                <a:blip r:embed="rId5"/>
                <a:stretch>
                  <a:fillRect l="-3456" t="-8219" r="-1944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782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015008"/>
            <a:ext cx="3352800" cy="6858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32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10</a:t>
            </a:r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</a:t>
            </a:r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(*)</a:t>
            </a:r>
          </a:p>
        </p:txBody>
      </p:sp>
      <p:sp>
        <p:nvSpPr>
          <p:cNvPr id="47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8032" y="1845370"/>
            <a:ext cx="7772400" cy="4247926"/>
          </a:xfrm>
          <a:noFill/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10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是矩形波导中的主模,具有最大的截止波长和最低的截止频率；</a:t>
            </a: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电场只有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向的分量,磁场有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两个方向的分量</a:t>
            </a:r>
            <a:r>
              <a:rPr lang="zh-CN" altLang="en-US" sz="2400" b="1" dirty="0">
                <a:latin typeface="Comic Sans MS" pitchFamily="66" charset="0"/>
                <a:ea typeface="宋体" pitchFamily="2" charset="-122"/>
              </a:rPr>
              <a:t>；</a:t>
            </a:r>
            <a:endParaRPr lang="en-US" altLang="zh-CN" sz="2400" b="1" baseline="-250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场结构关于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y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对称。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en-US" altLang="zh-CN" sz="2400" b="1" dirty="0">
              <a:latin typeface="Comic Sans MS" pitchFamily="66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zh-CN" altLang="en-US" sz="28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62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460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1043608" y="1622311"/>
            <a:ext cx="7272337" cy="3024187"/>
          </a:xfrm>
        </p:spPr>
        <p:txBody>
          <a:bodyPr/>
          <a:lstStyle/>
          <a:p>
            <a:pPr algn="just" eaLnBrk="1" hangingPunct="1"/>
            <a:r>
              <a:rPr lang="zh-CN" altLang="en-US" sz="2800" dirty="0">
                <a:ea typeface="宋体" pitchFamily="2" charset="-122"/>
              </a:rPr>
              <a:t>解释</a:t>
            </a:r>
            <a:r>
              <a:rPr lang="en-US" altLang="zh-CN" sz="2800" dirty="0">
                <a:ea typeface="宋体" pitchFamily="2" charset="-122"/>
              </a:rPr>
              <a:t>TE</a:t>
            </a:r>
            <a:r>
              <a:rPr lang="en-US" altLang="zh-CN" sz="2800" baseline="-25000" dirty="0">
                <a:ea typeface="宋体" pitchFamily="2" charset="-122"/>
              </a:rPr>
              <a:t>10</a:t>
            </a:r>
            <a:r>
              <a:rPr lang="zh-CN" altLang="en-US" sz="2800" dirty="0">
                <a:ea typeface="宋体" pitchFamily="2" charset="-122"/>
              </a:rPr>
              <a:t>模在矩形波导中是如何传输的？</a:t>
            </a:r>
          </a:p>
          <a:p>
            <a:pPr algn="just" eaLnBrk="1" hangingPunct="1"/>
            <a:r>
              <a:rPr lang="zh-CN" altLang="en-US" sz="2800" dirty="0">
                <a:ea typeface="宋体" pitchFamily="2" charset="-122"/>
              </a:rPr>
              <a:t>为什么相速会大于光速？</a:t>
            </a:r>
          </a:p>
          <a:p>
            <a:pPr algn="just" eaLnBrk="1" hangingPunct="1"/>
            <a:r>
              <a:rPr lang="zh-CN" altLang="en-US" sz="2800" dirty="0">
                <a:ea typeface="宋体" pitchFamily="2" charset="-122"/>
              </a:rPr>
              <a:t>截止究竟是怎么回事？（</a:t>
            </a:r>
            <a:r>
              <a:rPr lang="zh-CN" altLang="en-US" sz="2800" dirty="0">
                <a:ea typeface="宋体" pitchFamily="2" charset="-122"/>
                <a:sym typeface="Symbol" pitchFamily="18" charset="2"/>
              </a:rPr>
              <a:t></a:t>
            </a:r>
            <a:r>
              <a:rPr lang="en-US" altLang="zh-CN" sz="2800" dirty="0">
                <a:ea typeface="宋体" pitchFamily="2" charset="-122"/>
                <a:sym typeface="Symbol" pitchFamily="18" charset="2"/>
              </a:rPr>
              <a:t>=0</a:t>
            </a:r>
            <a:r>
              <a:rPr lang="zh-CN" altLang="en-US" sz="2800" dirty="0">
                <a:ea typeface="宋体" pitchFamily="2" charset="-122"/>
                <a:sym typeface="Symbol" pitchFamily="18" charset="2"/>
              </a:rPr>
              <a:t>，</a:t>
            </a:r>
            <a:r>
              <a:rPr lang="en-US" altLang="zh-CN" sz="2800" dirty="0">
                <a:ea typeface="宋体" pitchFamily="2" charset="-122"/>
                <a:sym typeface="Symbol" pitchFamily="18" charset="2"/>
              </a:rPr>
              <a:t>=90</a:t>
            </a:r>
            <a:r>
              <a:rPr lang="en-US" altLang="zh-CN" sz="2800" dirty="0">
                <a:ea typeface="宋体" pitchFamily="2" charset="-122"/>
                <a:cs typeface="Tahoma" pitchFamily="34" charset="0"/>
                <a:sym typeface="Symbol" pitchFamily="18" charset="2"/>
              </a:rPr>
              <a:t>˚</a:t>
            </a:r>
            <a:r>
              <a:rPr lang="zh-CN" altLang="en-US" sz="2800" dirty="0">
                <a:ea typeface="宋体" pitchFamily="2" charset="-122"/>
                <a:cs typeface="Tahoma" pitchFamily="34" charset="0"/>
                <a:sym typeface="Symbol" pitchFamily="18" charset="2"/>
              </a:rPr>
              <a:t>）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dirty="0">
                <a:ea typeface="宋体" pitchFamily="2" charset="-122"/>
              </a:rPr>
              <a:t>   </a:t>
            </a: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3492500" y="333375"/>
            <a:ext cx="19431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NOTES</a:t>
            </a:r>
          </a:p>
        </p:txBody>
      </p:sp>
      <p:grpSp>
        <p:nvGrpSpPr>
          <p:cNvPr id="51204" name="Group 4"/>
          <p:cNvGrpSpPr>
            <a:grpSpLocks/>
          </p:cNvGrpSpPr>
          <p:nvPr/>
        </p:nvGrpSpPr>
        <p:grpSpPr bwMode="auto">
          <a:xfrm>
            <a:off x="1403350" y="5229225"/>
            <a:ext cx="5581650" cy="1204913"/>
            <a:chOff x="1178" y="2552"/>
            <a:chExt cx="3516" cy="759"/>
          </a:xfrm>
        </p:grpSpPr>
        <p:sp>
          <p:nvSpPr>
            <p:cNvPr id="51207" name="Line 5"/>
            <p:cNvSpPr>
              <a:spLocks noChangeShapeType="1"/>
            </p:cNvSpPr>
            <p:nvPr/>
          </p:nvSpPr>
          <p:spPr bwMode="auto">
            <a:xfrm>
              <a:off x="1247" y="2568"/>
              <a:ext cx="34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08" name="Line 6"/>
            <p:cNvSpPr>
              <a:spLocks noChangeShapeType="1"/>
            </p:cNvSpPr>
            <p:nvPr/>
          </p:nvSpPr>
          <p:spPr bwMode="auto">
            <a:xfrm>
              <a:off x="1292" y="3294"/>
              <a:ext cx="34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09" name="Line 7"/>
            <p:cNvSpPr>
              <a:spLocks noChangeShapeType="1"/>
            </p:cNvSpPr>
            <p:nvPr/>
          </p:nvSpPr>
          <p:spPr bwMode="auto">
            <a:xfrm flipV="1">
              <a:off x="1338" y="2568"/>
              <a:ext cx="544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0" name="Line 8"/>
            <p:cNvSpPr>
              <a:spLocks noChangeShapeType="1"/>
            </p:cNvSpPr>
            <p:nvPr/>
          </p:nvSpPr>
          <p:spPr bwMode="auto">
            <a:xfrm>
              <a:off x="1898" y="2598"/>
              <a:ext cx="680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1" name="Line 9"/>
            <p:cNvSpPr>
              <a:spLocks noChangeShapeType="1"/>
            </p:cNvSpPr>
            <p:nvPr/>
          </p:nvSpPr>
          <p:spPr bwMode="auto">
            <a:xfrm flipV="1">
              <a:off x="2584" y="2563"/>
              <a:ext cx="544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2" name="Line 10"/>
            <p:cNvSpPr>
              <a:spLocks noChangeShapeType="1"/>
            </p:cNvSpPr>
            <p:nvPr/>
          </p:nvSpPr>
          <p:spPr bwMode="auto">
            <a:xfrm>
              <a:off x="3134" y="2592"/>
              <a:ext cx="680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3" name="Line 11"/>
            <p:cNvSpPr>
              <a:spLocks noChangeShapeType="1"/>
            </p:cNvSpPr>
            <p:nvPr/>
          </p:nvSpPr>
          <p:spPr bwMode="auto">
            <a:xfrm flipV="1">
              <a:off x="3833" y="2552"/>
              <a:ext cx="544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4" name="Line 12"/>
            <p:cNvSpPr>
              <a:spLocks noChangeShapeType="1"/>
            </p:cNvSpPr>
            <p:nvPr/>
          </p:nvSpPr>
          <p:spPr bwMode="auto">
            <a:xfrm>
              <a:off x="1178" y="2614"/>
              <a:ext cx="680" cy="6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5" name="Line 13"/>
            <p:cNvSpPr>
              <a:spLocks noChangeShapeType="1"/>
            </p:cNvSpPr>
            <p:nvPr/>
          </p:nvSpPr>
          <p:spPr bwMode="auto">
            <a:xfrm flipV="1">
              <a:off x="1898" y="2568"/>
              <a:ext cx="544" cy="72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6" name="Line 14"/>
            <p:cNvSpPr>
              <a:spLocks noChangeShapeType="1"/>
            </p:cNvSpPr>
            <p:nvPr/>
          </p:nvSpPr>
          <p:spPr bwMode="auto">
            <a:xfrm>
              <a:off x="2448" y="2592"/>
              <a:ext cx="680" cy="6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7" name="Line 15"/>
            <p:cNvSpPr>
              <a:spLocks noChangeShapeType="1"/>
            </p:cNvSpPr>
            <p:nvPr/>
          </p:nvSpPr>
          <p:spPr bwMode="auto">
            <a:xfrm flipV="1">
              <a:off x="3158" y="2560"/>
              <a:ext cx="544" cy="72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8" name="Line 16"/>
            <p:cNvSpPr>
              <a:spLocks noChangeShapeType="1"/>
            </p:cNvSpPr>
            <p:nvPr/>
          </p:nvSpPr>
          <p:spPr bwMode="auto">
            <a:xfrm>
              <a:off x="3728" y="2584"/>
              <a:ext cx="659" cy="6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19" name="Line 17"/>
            <p:cNvSpPr>
              <a:spLocks noChangeShapeType="1"/>
            </p:cNvSpPr>
            <p:nvPr/>
          </p:nvSpPr>
          <p:spPr bwMode="auto">
            <a:xfrm flipH="1" flipV="1">
              <a:off x="1474" y="3113"/>
              <a:ext cx="45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220" name="Text Box 18"/>
            <p:cNvSpPr txBox="1">
              <a:spLocks noChangeArrowheads="1"/>
            </p:cNvSpPr>
            <p:nvPr/>
          </p:nvSpPr>
          <p:spPr bwMode="auto">
            <a:xfrm>
              <a:off x="1503" y="3099"/>
              <a:ext cx="18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zh-CN" altLang="en-US" sz="1600">
                  <a:ea typeface="宋体" pitchFamily="2" charset="-122"/>
                  <a:sym typeface="Symbol" pitchFamily="18" charset="2"/>
                </a:rPr>
                <a:t></a:t>
              </a:r>
            </a:p>
          </p:txBody>
        </p:sp>
      </p:grpSp>
      <p:graphicFrame>
        <p:nvGraphicFramePr>
          <p:cNvPr id="51205" name="Object 1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7904939"/>
              </p:ext>
            </p:extLst>
          </p:nvPr>
        </p:nvGraphicFramePr>
        <p:xfrm>
          <a:off x="1259508" y="3420948"/>
          <a:ext cx="4032250" cy="176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16200" imgH="1143000" progId="Equation.DSMT4">
                  <p:embed/>
                </p:oleObj>
              </mc:Choice>
              <mc:Fallback>
                <p:oleObj name="Equation" r:id="rId2" imgW="2616200" imgH="1143000" progId="Equation.DSMT4">
                  <p:embed/>
                  <p:pic>
                    <p:nvPicPr>
                      <p:cNvPr id="5120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508" y="3420948"/>
                        <a:ext cx="4032250" cy="1760538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881849"/>
              </p:ext>
            </p:extLst>
          </p:nvPr>
        </p:nvGraphicFramePr>
        <p:xfrm>
          <a:off x="5796583" y="3638436"/>
          <a:ext cx="1858962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500" imgH="914400" progId="Equation.DSMT4">
                  <p:embed/>
                </p:oleObj>
              </mc:Choice>
              <mc:Fallback>
                <p:oleObj name="Equation" r:id="rId4" imgW="1206500" imgH="914400" progId="Equation.DSMT4">
                  <p:embed/>
                  <p:pic>
                    <p:nvPicPr>
                      <p:cNvPr id="5120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583" y="3638436"/>
                        <a:ext cx="1858962" cy="1409700"/>
                      </a:xfrm>
                      <a:prstGeom prst="rect">
                        <a:avLst/>
                      </a:prstGeom>
                      <a:solidFill>
                        <a:srgbClr val="33CC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173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692275" y="404813"/>
            <a:ext cx="548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矩形波导</a:t>
            </a:r>
            <a:r>
              <a:rPr lang="en-US" altLang="zh-CN" sz="3200" b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TE</a:t>
            </a:r>
            <a:r>
              <a:rPr lang="en-US" altLang="zh-CN" sz="3200" b="1" baseline="-2500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10</a:t>
            </a:r>
            <a:r>
              <a:rPr lang="zh-CN" altLang="en-US" sz="3200" b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模的等效阻抗</a:t>
            </a:r>
            <a:endParaRPr lang="en-US" altLang="zh-CN" sz="3200" b="1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684213" y="1628775"/>
            <a:ext cx="754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TE</a:t>
            </a:r>
            <a:r>
              <a:rPr lang="en-US" altLang="zh-CN" sz="2400" b="1" baseline="-25000" dirty="0">
                <a:latin typeface="Comic Sans MS" pitchFamily="66" charset="0"/>
                <a:ea typeface="楷体_GB2312" pitchFamily="49" charset="-122"/>
              </a:rPr>
              <a:t>10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模的波阻抗只与宽边尺寸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a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有关,而与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b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无关. 宽边尺寸相同而窄边尺寸不同的两段矩形波导连接,波在连接处将产生反射.因此不能用波阻抗来处理不同尺寸波导的匹配问题. (因为即使波阻抗相等,仍会有反射，不连续性)</a:t>
            </a:r>
          </a:p>
          <a:p>
            <a:pPr algn="just" eaLnBrk="1" hangingPunct="1"/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因此引入波导的等效阻抗概念,与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a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和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b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均有关.</a:t>
            </a:r>
          </a:p>
          <a:p>
            <a:pPr algn="just" eaLnBrk="1" hangingPunct="1"/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根据电路理论,等效阻抗可有三种定义形式</a:t>
            </a:r>
            <a:endParaRPr lang="en-US" altLang="zh-CN" sz="2400" b="1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/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这三种形式的等效阻抗具有不同的系数,但与波导横截面尺寸相关的部分是相同的.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484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1043608" y="413792"/>
            <a:ext cx="6477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矩形波导</a:t>
            </a:r>
            <a:r>
              <a:rPr lang="en-US" altLang="zh-CN" sz="3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TE</a:t>
            </a:r>
            <a:r>
              <a:rPr lang="en-US" altLang="zh-CN" sz="3200" b="1" baseline="-25000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10</a:t>
            </a:r>
            <a:r>
              <a:rPr lang="zh-CN" altLang="en-US" sz="3200" b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模的等效阻抗-</a:t>
            </a:r>
            <a:r>
              <a:rPr lang="en-US" altLang="zh-CN" sz="3200" b="1" dirty="0" err="1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cont</a:t>
            </a:r>
            <a:endParaRPr lang="en-US" altLang="zh-CN" sz="3200" b="1" dirty="0">
              <a:solidFill>
                <a:srgbClr val="0000FF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611560" y="1700808"/>
            <a:ext cx="7772400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用其中一种形式的等效阻抗计算的两段不同尺寸波导,只要其等效阻抗相等,在连接处的反射即最小. 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因此上述等效阻抗可用于计算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TE10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模波导的反射和匹配问题, 并具有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TEM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传输线特性阻抗的功能.</a:t>
            </a:r>
          </a:p>
          <a:p>
            <a:pPr algn="just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但是,在工程设计中,同一问题的计算应始终采用同一种定义式,并且应该说明采用的是哪一种定义式.</a:t>
            </a:r>
          </a:p>
          <a:p>
            <a:pPr algn="just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为简化计算,常以与截面尺寸相关的部分作为</a:t>
            </a: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公认的</a:t>
            </a:r>
            <a:r>
              <a:rPr lang="en-US" altLang="zh-CN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TE10</a:t>
            </a: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模矩形波导的等效阻抗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358494"/>
              </p:ext>
            </p:extLst>
          </p:nvPr>
        </p:nvGraphicFramePr>
        <p:xfrm>
          <a:off x="2627784" y="5492106"/>
          <a:ext cx="281622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22400" imgH="596900" progId="Equation.DSMT4">
                  <p:embed/>
                </p:oleObj>
              </mc:Choice>
              <mc:Fallback>
                <p:oleObj name="Equation" r:id="rId3" imgW="1422400" imgH="596900" progId="Equation.DSMT4">
                  <p:embed/>
                  <p:pic>
                    <p:nvPicPr>
                      <p:cNvPr id="53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5492106"/>
                        <a:ext cx="2816225" cy="1116012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531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27584" y="1826096"/>
            <a:ext cx="7620000" cy="426720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单模波导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 (Single mode waveguide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)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    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在某个频率点处，只存在一个模式传输称之为</a:t>
            </a:r>
            <a:r>
              <a:rPr lang="zh-CN" altLang="en-US" sz="2400" i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单模波导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.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多模波导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 (</a:t>
            </a:r>
            <a:r>
              <a:rPr lang="en-US" altLang="zh-CN" sz="2400" dirty="0" err="1">
                <a:latin typeface="Comic Sans MS" pitchFamily="66" charset="0"/>
                <a:ea typeface="楷体_GB2312" pitchFamily="49" charset="-122"/>
              </a:rPr>
              <a:t>Overmoded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 waveguide 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)</a:t>
            </a:r>
          </a:p>
          <a:p>
            <a:pPr algn="just">
              <a:lnSpc>
                <a:spcPct val="90000"/>
              </a:lnSpc>
              <a:buNone/>
            </a:pP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    在某个频率点处，只存在多个模式传输称之为</a:t>
            </a:r>
            <a:r>
              <a:rPr lang="zh-CN" altLang="en-US" sz="2400" i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多模波导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. </a:t>
            </a:r>
          </a:p>
          <a:p>
            <a:pPr algn="just">
              <a:lnSpc>
                <a:spcPct val="90000"/>
              </a:lnSpc>
              <a:buNone/>
            </a:pPr>
            <a:endParaRPr lang="zh-CN" altLang="en-US" sz="2400" dirty="0">
              <a:latin typeface="Comic Sans MS" pitchFamily="66" charset="0"/>
              <a:ea typeface="楷体_GB2312" pitchFamily="49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截止波导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 (Cutoff waveguide </a:t>
            </a: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)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 </a:t>
            </a:r>
          </a:p>
          <a:p>
            <a:pPr algn="just">
              <a:lnSpc>
                <a:spcPct val="90000"/>
              </a:lnSpc>
              <a:buNone/>
            </a:pPr>
            <a:r>
              <a:rPr lang="zh-CN" altLang="en-US" sz="2400" dirty="0">
                <a:latin typeface="Comic Sans MS" pitchFamily="66" charset="0"/>
                <a:ea typeface="楷体_GB2312" pitchFamily="49" charset="-122"/>
              </a:rPr>
              <a:t>    在某个频率点处，没有模式传输称之为</a:t>
            </a:r>
            <a:r>
              <a:rPr lang="zh-CN" altLang="en-US" sz="2400" i="1" dirty="0">
                <a:solidFill>
                  <a:srgbClr val="0000FF"/>
                </a:solidFill>
                <a:latin typeface="Comic Sans MS" pitchFamily="66" charset="0"/>
                <a:ea typeface="楷体_GB2312" pitchFamily="49" charset="-122"/>
              </a:rPr>
              <a:t>截止波导</a:t>
            </a:r>
            <a:r>
              <a:rPr lang="en-US" altLang="zh-CN" sz="2400" dirty="0">
                <a:latin typeface="Comic Sans MS" pitchFamily="66" charset="0"/>
                <a:ea typeface="楷体_GB2312" pitchFamily="49" charset="-122"/>
              </a:rPr>
              <a:t>.    </a:t>
            </a:r>
            <a:endParaRPr lang="zh-CN" altLang="en-US" sz="2400" dirty="0"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400" dirty="0">
              <a:latin typeface="Comic Sans MS" pitchFamily="66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66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5877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53C029-513C-4852-8E58-486308AF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45" y="3249130"/>
            <a:ext cx="7189336" cy="35283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E22782-5BDE-4167-8298-BA7AF2303C1B}"/>
              </a:ext>
            </a:extLst>
          </p:cNvPr>
          <p:cNvSpPr txBox="1"/>
          <p:nvPr/>
        </p:nvSpPr>
        <p:spPr>
          <a:xfrm>
            <a:off x="602671" y="1693784"/>
            <a:ext cx="483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单模传播</a:t>
            </a: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A81B2347-CB14-49BA-8698-9D89A14524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18179" r="14362" b="27222"/>
          <a:stretch/>
        </p:blipFill>
        <p:spPr>
          <a:xfrm rot="16200000">
            <a:off x="5189532" y="1280247"/>
            <a:ext cx="2157255" cy="29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80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620713"/>
            <a:ext cx="6121400" cy="638175"/>
          </a:xfrm>
        </p:spPr>
        <p:txBody>
          <a:bodyPr/>
          <a:lstStyle/>
          <a:p>
            <a:pPr eaLnBrk="1" hangingPunct="1"/>
            <a:r>
              <a:rPr lang="zh-CN" altLang="en-US" sz="3200" b="1">
                <a:ea typeface="楷体_GB2312" pitchFamily="49" charset="-122"/>
              </a:rPr>
              <a:t>矩形波导只能单模工作的原因</a:t>
            </a:r>
            <a:endParaRPr lang="en-US" altLang="zh-CN" sz="3200" b="1">
              <a:ea typeface="楷体_GB2312" pitchFamily="49" charset="-122"/>
            </a:endParaRPr>
          </a:p>
        </p:txBody>
      </p:sp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4213" y="1628775"/>
            <a:ext cx="7772400" cy="4114800"/>
          </a:xfrm>
        </p:spPr>
        <p:txBody>
          <a:bodyPr/>
          <a:lstStyle/>
          <a:p>
            <a:pPr algn="just" eaLnBrk="1" hangingPunct="1"/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多模时信号的输入输出（在波导内）很难；</a:t>
            </a:r>
          </a:p>
          <a:p>
            <a:pPr algn="just" eaLnBrk="1" hangingPunct="1"/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不同模式有不同的传输相位常数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，因此不同模式携带的信号在波导中传输时相位很难相同，必须用不同的耦合探针去耦合不同的模式。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 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800" b="1" u="sng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系统复杂且成本高</a:t>
            </a:r>
            <a:endParaRPr lang="en-US" altLang="zh-CN" sz="2800" u="sng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eaLnBrk="1" hangingPunct="1"/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68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646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27584" y="2438400"/>
            <a:ext cx="7772400" cy="322284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掌握几种模式的场分布图,如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TE10, TE01, TE20, TE02, TE30, TE03, TE11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，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TM11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等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b="1" dirty="0">
              <a:latin typeface="Comic Sans MS" pitchFamily="66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了解其余模式的场分布规律</a:t>
            </a:r>
            <a:endParaRPr lang="en-US" altLang="zh-CN" sz="2400" b="1" dirty="0">
              <a:latin typeface="Comic Sans MS" pitchFamily="66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 dirty="0">
              <a:latin typeface="Comic Sans MS" pitchFamily="66" charset="0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ea typeface="宋体" pitchFamily="2" charset="-122"/>
              </a:rPr>
              <a:t>           </a:t>
            </a:r>
            <a:endParaRPr lang="zh-CN" altLang="en-US" sz="28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69</a:t>
            </a:fld>
            <a:r>
              <a:rPr lang="en-US" altLang="zh-CN"/>
              <a:t>/11</a:t>
            </a:r>
            <a:endParaRPr lang="zh-CN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EC9753-84C2-2EDA-6439-69F492308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3" y="980728"/>
            <a:ext cx="81264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隶书" panose="02010509060101010101" pitchFamily="49" charset="-122"/>
              </a:rPr>
              <a:t>3.3.5 </a:t>
            </a:r>
            <a:r>
              <a:rPr lang="zh-CN" altLang="en-US" dirty="0">
                <a:latin typeface="隶书" panose="02010509060101010101" pitchFamily="49" charset="-122"/>
              </a:rPr>
              <a:t>矩形波导的各种模式的场分布</a:t>
            </a:r>
            <a:br>
              <a:rPr lang="zh-CN" altLang="en-US" dirty="0">
                <a:latin typeface="隶书" panose="02010509060101010101" pitchFamily="49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70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6475"/>
            <a:ext cx="8126413" cy="838200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latin typeface="隶书" panose="02010509060101010101" pitchFamily="49" charset="-122"/>
              </a:rPr>
              <a:t>传输线及波导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042988" y="1412776"/>
            <a:ext cx="7467600" cy="197592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b="0" dirty="0"/>
          </a:p>
          <a:p>
            <a:pPr marL="571500" indent="-571500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3600" dirty="0">
                <a:solidFill>
                  <a:srgbClr val="0000FF"/>
                </a:solidFill>
                <a:latin typeface="楷体_GB2312" pitchFamily="49" charset="-122"/>
              </a:rPr>
              <a:t> </a:t>
            </a:r>
            <a:r>
              <a:rPr lang="zh-CN" altLang="en-US" sz="3600" dirty="0">
                <a:latin typeface="楷体_GB2312" pitchFamily="49" charset="-122"/>
              </a:rPr>
              <a:t>传输线</a:t>
            </a:r>
            <a:r>
              <a:rPr lang="en-US" altLang="zh-CN" sz="3600" dirty="0">
                <a:latin typeface="楷体_GB2312" pitchFamily="49" charset="-122"/>
              </a:rPr>
              <a:t>(transmission line)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0" dirty="0"/>
              <a:t>广义的传输线指传输微波信号及能量的装置，包括平行双导线、同轴线、带状线、矩形</a:t>
            </a:r>
            <a:r>
              <a:rPr lang="zh-CN" altLang="en-US" b="0" dirty="0">
                <a:solidFill>
                  <a:srgbClr val="FF0000"/>
                </a:solidFill>
              </a:rPr>
              <a:t>波导</a:t>
            </a:r>
            <a:r>
              <a:rPr lang="zh-CN" altLang="en-US" b="0" dirty="0"/>
              <a:t>以及圆形波导等。</a:t>
            </a:r>
            <a:endParaRPr lang="en-US" altLang="zh-CN" sz="3600" dirty="0">
              <a:latin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88024" y="3933056"/>
            <a:ext cx="4032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</a:rPr>
              <a:t>将电磁能量封闭在导管中，去除辐射损耗</a:t>
            </a:r>
            <a:endParaRPr lang="en-US" altLang="zh-CN" dirty="0">
              <a:solidFill>
                <a:srgbClr val="00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功率容量大。</a:t>
            </a:r>
            <a:endParaRPr lang="en-US" altLang="zh-CN" dirty="0">
              <a:solidFill>
                <a:srgbClr val="00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</a:rPr>
              <a:t>较为笨重，频带窄，成本高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5148064" y="3388702"/>
            <a:ext cx="1800200" cy="544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3" r="51762"/>
          <a:stretch/>
        </p:blipFill>
        <p:spPr bwMode="auto">
          <a:xfrm>
            <a:off x="145194" y="4005064"/>
            <a:ext cx="4363677" cy="159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331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65" y="2747572"/>
            <a:ext cx="47244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5B9F35-743C-6830-C2EE-67B592E3D62A}"/>
              </a:ext>
            </a:extLst>
          </p:cNvPr>
          <p:cNvSpPr txBox="1"/>
          <p:nvPr/>
        </p:nvSpPr>
        <p:spPr>
          <a:xfrm>
            <a:off x="384175" y="1654351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 startAt="6"/>
            </a:pPr>
            <a:r>
              <a:rPr lang="zh-CN" altLang="en-US" dirty="0">
                <a:solidFill>
                  <a:srgbClr val="0000FF"/>
                </a:solidFill>
              </a:rPr>
              <a:t>场力线</a:t>
            </a:r>
          </a:p>
          <a:p>
            <a:pPr marL="457200" indent="-457200">
              <a:buFont typeface="+mj-ea"/>
              <a:buAutoNum type="circleNumDbPlain" startAt="6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CE621D-1CA3-BCFB-1CBD-7EC754AE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957018"/>
            <a:ext cx="3516554" cy="2744159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D494C31-C057-30FF-5333-244057947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726976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 TE</a:t>
            </a:r>
            <a:r>
              <a:rPr lang="en-US" altLang="zh-CN" sz="3200" b="1" baseline="-25000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10</a:t>
            </a:r>
            <a:r>
              <a:rPr lang="en-US" altLang="zh-CN" sz="3200" b="1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模的电磁场分布</a:t>
            </a:r>
            <a:endParaRPr lang="en-US" altLang="zh-CN" sz="3200" b="1" dirty="0">
              <a:solidFill>
                <a:schemeClr val="tx2"/>
              </a:solidFill>
              <a:latin typeface="Comic Sans MS" pitchFamily="66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091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2571750" y="2119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395536" y="726976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 TE</a:t>
            </a:r>
            <a:r>
              <a:rPr lang="en-US" altLang="zh-CN" sz="3200" b="1" baseline="-25000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10</a:t>
            </a:r>
            <a:r>
              <a:rPr lang="en-US" altLang="zh-CN" sz="3200" b="1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Comic Sans MS" pitchFamily="66" charset="0"/>
                <a:ea typeface="宋体" pitchFamily="2" charset="-122"/>
              </a:rPr>
              <a:t>模的电磁场分布</a:t>
            </a:r>
            <a:endParaRPr lang="en-US" altLang="zh-CN" sz="3200" b="1" dirty="0">
              <a:solidFill>
                <a:schemeClr val="tx2"/>
              </a:solidFill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7504113" cy="489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8327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536" y="1006624"/>
            <a:ext cx="5505872" cy="8382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800" baseline="-25000" dirty="0">
                <a:latin typeface="Comic Sans MS" pitchFamily="66" charset="0"/>
                <a:ea typeface="宋体" pitchFamily="2" charset="-122"/>
              </a:rPr>
              <a:t>10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,TE</a:t>
            </a:r>
            <a:r>
              <a:rPr lang="en-US" altLang="zh-CN" sz="2800" baseline="-25000" dirty="0">
                <a:latin typeface="Comic Sans MS" pitchFamily="66" charset="0"/>
                <a:ea typeface="宋体" pitchFamily="2" charset="-122"/>
              </a:rPr>
              <a:t>20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 , TE</a:t>
            </a:r>
            <a:r>
              <a:rPr lang="en-US" altLang="zh-CN" sz="2800" baseline="-25000" dirty="0">
                <a:latin typeface="Comic Sans MS" pitchFamily="66" charset="0"/>
                <a:ea typeface="宋体" pitchFamily="2" charset="-122"/>
              </a:rPr>
              <a:t>30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模的场分布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634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88691"/>
            <a:ext cx="7999412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72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7445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90600"/>
            <a:ext cx="4968552" cy="11430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800" baseline="-25000" dirty="0">
                <a:latin typeface="Comic Sans MS" pitchFamily="66" charset="0"/>
                <a:ea typeface="宋体" pitchFamily="2" charset="-122"/>
              </a:rPr>
              <a:t>01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,TE</a:t>
            </a:r>
            <a:r>
              <a:rPr lang="en-US" altLang="zh-CN" sz="2800" baseline="-25000" dirty="0">
                <a:latin typeface="Comic Sans MS" pitchFamily="66" charset="0"/>
                <a:ea typeface="宋体" pitchFamily="2" charset="-122"/>
              </a:rPr>
              <a:t>02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,  TE</a:t>
            </a:r>
            <a:r>
              <a:rPr lang="en-US" altLang="zh-CN" sz="2800" baseline="-25000" dirty="0">
                <a:latin typeface="Comic Sans MS" pitchFamily="66" charset="0"/>
                <a:ea typeface="宋体" pitchFamily="2" charset="-122"/>
              </a:rPr>
              <a:t>03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模的场分布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33600"/>
            <a:ext cx="8313737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73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0514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347864" y="485676"/>
            <a:ext cx="5273080" cy="9271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800" baseline="-25000" dirty="0">
                <a:latin typeface="Comic Sans MS" pitchFamily="66" charset="0"/>
                <a:ea typeface="宋体" pitchFamily="2" charset="-122"/>
              </a:rPr>
              <a:t>11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, TE</a:t>
            </a:r>
            <a:r>
              <a:rPr lang="en-US" altLang="zh-CN" sz="2800" baseline="-25000" dirty="0">
                <a:latin typeface="Comic Sans MS" pitchFamily="66" charset="0"/>
                <a:ea typeface="宋体" pitchFamily="2" charset="-122"/>
              </a:rPr>
              <a:t>21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, TE</a:t>
            </a:r>
            <a:r>
              <a:rPr lang="en-US" altLang="zh-CN" sz="2800" baseline="-25000" dirty="0">
                <a:latin typeface="Comic Sans MS" pitchFamily="66" charset="0"/>
                <a:ea typeface="宋体" pitchFamily="2" charset="-122"/>
              </a:rPr>
              <a:t>22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模的场分布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655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8493125" cy="473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74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668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71488" y="1340768"/>
            <a:ext cx="7772400" cy="194451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dirty="0">
                <a:latin typeface="Comic Sans MS" pitchFamily="66" charset="0"/>
                <a:ea typeface="宋体" pitchFamily="2" charset="-122"/>
              </a:rPr>
              <a:t>TM </a:t>
            </a:r>
            <a:r>
              <a:rPr lang="zh-CN" altLang="en-US" dirty="0">
                <a:latin typeface="Comic Sans MS" pitchFamily="66" charset="0"/>
                <a:ea typeface="宋体" pitchFamily="2" charset="-122"/>
              </a:rPr>
              <a:t>模式</a:t>
            </a:r>
            <a:endParaRPr lang="en-US" altLang="zh-CN" dirty="0"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80000"/>
              </a:lnSpc>
              <a:buNone/>
            </a:pPr>
            <a:r>
              <a:rPr lang="en-US" altLang="zh-CN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11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为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TM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模式中最低的模式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mn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的场分布可以与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m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  <a:sym typeface="Symbol" pitchFamily="18" charset="2"/>
              </a:rPr>
              <a:t>n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11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的模式混合在一起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(“m”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为宽边壁，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 “n”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为窄边壁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),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  <a:sym typeface="Symbol" pitchFamily="18" charset="2"/>
              </a:rPr>
              <a:t>相邻半周期力线相反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852936"/>
            <a:ext cx="7127875" cy="37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75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174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485676"/>
            <a:ext cx="8153400" cy="9271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3D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波导的</a:t>
            </a: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EM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场分布</a:t>
            </a:r>
            <a:endParaRPr lang="en-US" altLang="zh-CN" sz="2800" dirty="0">
              <a:latin typeface="Comic Sans MS" pitchFamily="66" charset="0"/>
              <a:ea typeface="宋体" pitchFamily="2" charset="-122"/>
            </a:endParaRPr>
          </a:p>
        </p:txBody>
      </p:sp>
      <p:pic>
        <p:nvPicPr>
          <p:cNvPr id="6758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380287" cy="514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76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294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764704"/>
            <a:ext cx="8153400" cy="9271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矩形波导中</a:t>
            </a:r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TM</a:t>
            </a:r>
            <a:r>
              <a:rPr lang="en-US" altLang="zh-CN" sz="3200" b="1" baseline="-25000" dirty="0">
                <a:latin typeface="Comic Sans MS" pitchFamily="66" charset="0"/>
                <a:ea typeface="宋体" pitchFamily="2" charset="-122"/>
              </a:rPr>
              <a:t>11 </a:t>
            </a:r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的截止频率场分布</a:t>
            </a:r>
          </a:p>
        </p:txBody>
      </p:sp>
      <p:pic>
        <p:nvPicPr>
          <p:cNvPr id="686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101012" cy="370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77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070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73832"/>
            <a:ext cx="4898504" cy="11430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latin typeface="Comic Sans MS" pitchFamily="66" charset="0"/>
                <a:ea typeface="宋体" pitchFamily="2" charset="-122"/>
              </a:rPr>
              <a:t>场分布的对称性和非对称性</a:t>
            </a:r>
            <a:endParaRPr lang="en-US" altLang="zh-CN" sz="28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696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889720"/>
            <a:ext cx="7772400" cy="4419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>
                <a:ea typeface="宋体" pitchFamily="2" charset="-122"/>
              </a:rPr>
              <a:t>   假设给定的一个参考面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(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对称参考面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)</a:t>
            </a:r>
            <a:endParaRPr lang="en-US" altLang="zh-CN" sz="2400" dirty="0">
              <a:solidFill>
                <a:srgbClr val="FF9999"/>
              </a:solidFill>
              <a:latin typeface="Comic Sans MS" pitchFamily="66" charset="0"/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对称场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(Symmetrical field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)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如果场分布沿着参考面是对称分布，我们称此对称场为</a:t>
            </a:r>
            <a:r>
              <a:rPr lang="zh-CN" altLang="en-US" sz="2400" b="1" dirty="0">
                <a:latin typeface="Comic Sans MS" pitchFamily="66" charset="0"/>
                <a:ea typeface="黑体" pitchFamily="49" charset="-122"/>
              </a:rPr>
              <a:t>偶场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非对称场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(antisymmetric field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) 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  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如果沿着参考面的分布是对称分布，但是尝矢量方向是相反的，我们称此非对称场为</a:t>
            </a:r>
            <a:r>
              <a:rPr lang="zh-CN" altLang="en-US" sz="2400" b="1" dirty="0">
                <a:latin typeface="Comic Sans MS" pitchFamily="66" charset="0"/>
                <a:ea typeface="黑体" pitchFamily="49" charset="-122"/>
              </a:rPr>
              <a:t>奇场</a:t>
            </a:r>
            <a:r>
              <a:rPr lang="en-US" altLang="zh-CN" sz="2400" dirty="0">
                <a:ea typeface="宋体" pitchFamily="2" charset="-122"/>
              </a:rPr>
              <a:t>.</a:t>
            </a:r>
            <a:r>
              <a:rPr lang="en-US" altLang="zh-CN" sz="2000" dirty="0">
                <a:solidFill>
                  <a:srgbClr val="FF9999"/>
                </a:solidFill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ea typeface="宋体" pitchFamily="2" charset="-122"/>
              </a:rPr>
              <a:t>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78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9086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3568" y="1124744"/>
            <a:ext cx="8001000" cy="4940424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例子</a:t>
            </a:r>
            <a:r>
              <a:rPr lang="en-US" altLang="zh-CN" sz="28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: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参考面沿</a:t>
            </a:r>
            <a:r>
              <a:rPr lang="en-US" altLang="zh-CN" sz="2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x=a/2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对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10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, 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30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,.. 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m0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 (m is odd),</a:t>
            </a: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其电场是对称场,而磁场则为非对称场.</a:t>
            </a: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24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对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20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, 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40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,.. TE</a:t>
            </a:r>
            <a:r>
              <a:rPr lang="en-US" altLang="zh-CN" sz="2400" b="1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m0</a:t>
            </a:r>
            <a:r>
              <a:rPr lang="en-US" altLang="zh-CN" sz="2400" b="1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 (m is even),</a:t>
            </a: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其电场是非对称场,而磁场则为对称场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.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参考面沿</a:t>
            </a:r>
            <a:r>
              <a:rPr lang="en-US" altLang="zh-CN" sz="24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y=b/2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所有</a:t>
            </a:r>
            <a:r>
              <a:rPr lang="en-US" altLang="zh-CN" sz="24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aseline="-250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m0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的电场分布为非对称的，但是磁场分布为对称的。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None/>
            </a:pPr>
            <a:endParaRPr lang="en-US" altLang="zh-CN" sz="2400" dirty="0"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79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7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765175"/>
            <a:ext cx="7391400" cy="838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latin typeface="隶书" panose="02010509060101010101" pitchFamily="49" charset="-122"/>
              </a:rPr>
              <a:t>传输线及波导</a:t>
            </a:r>
            <a:endParaRPr lang="zh-CN" altLang="en-US" dirty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62225"/>
            <a:ext cx="2919412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文本框 2"/>
          <p:cNvSpPr txBox="1">
            <a:spLocks noChangeArrowheads="1"/>
          </p:cNvSpPr>
          <p:nvPr/>
        </p:nvSpPr>
        <p:spPr bwMode="auto">
          <a:xfrm>
            <a:off x="4572000" y="5084763"/>
            <a:ext cx="15128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高功率</a:t>
            </a:r>
            <a:endParaRPr lang="en-US" altLang="zh-CN" sz="2400" b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低损耗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  <p:sp>
        <p:nvSpPr>
          <p:cNvPr id="22533" name="文本框 102"/>
          <p:cNvSpPr txBox="1">
            <a:spLocks noChangeArrowheads="1"/>
          </p:cNvSpPr>
          <p:nvPr/>
        </p:nvSpPr>
        <p:spPr bwMode="auto">
          <a:xfrm>
            <a:off x="1187450" y="4900613"/>
            <a:ext cx="15113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低成本</a:t>
            </a:r>
            <a:endParaRPr lang="en-US" altLang="zh-CN" sz="2400" b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小型化</a:t>
            </a:r>
          </a:p>
        </p:txBody>
      </p:sp>
      <p:pic>
        <p:nvPicPr>
          <p:cNvPr id="22534" name="Picture 2" descr="https://img2.baidu.com/it/u=3814786331,4078315963&amp;fm=26&amp;fmt=auto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1985963"/>
            <a:ext cx="2305050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图片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4" t="800" r="1901" b="79997"/>
          <a:stretch>
            <a:fillRect/>
          </a:stretch>
        </p:blipFill>
        <p:spPr bwMode="auto">
          <a:xfrm>
            <a:off x="6858000" y="2133600"/>
            <a:ext cx="15303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文本框 2"/>
          <p:cNvSpPr txBox="1">
            <a:spLocks noChangeArrowheads="1"/>
          </p:cNvSpPr>
          <p:nvPr/>
        </p:nvSpPr>
        <p:spPr bwMode="auto">
          <a:xfrm>
            <a:off x="6875463" y="5119688"/>
            <a:ext cx="15128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低损耗</a:t>
            </a:r>
            <a:endParaRPr lang="en-US" altLang="zh-CN" sz="2400" b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工艺兼容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1274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784" y="764704"/>
            <a:ext cx="4037856" cy="685800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Comic Sans MS" pitchFamily="66" charset="0"/>
                <a:ea typeface="宋体" pitchFamily="2" charset="-122"/>
              </a:rPr>
              <a:t>3.3.7 </a:t>
            </a:r>
            <a:r>
              <a:rPr lang="zh-CN" altLang="en-US" sz="3200" b="1" dirty="0">
                <a:latin typeface="Comic Sans MS" pitchFamily="66" charset="0"/>
                <a:ea typeface="宋体" pitchFamily="2" charset="-122"/>
              </a:rPr>
              <a:t>壁电流</a:t>
            </a:r>
            <a:endParaRPr lang="en-US" altLang="zh-CN" sz="3200" b="1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75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4213" y="3357364"/>
            <a:ext cx="7772400" cy="100774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（时变磁场在波导壁上感应出的高频电流，就称为“</a:t>
            </a:r>
            <a:r>
              <a:rPr lang="zh-CN" altLang="en-US" sz="2400" b="1" u="sng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壁电流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”。）</a:t>
            </a:r>
            <a:endParaRPr lang="zh-CN" altLang="en-US" sz="2400" dirty="0">
              <a:ea typeface="宋体" pitchFamily="2" charset="-122"/>
            </a:endParaRPr>
          </a:p>
        </p:txBody>
      </p:sp>
      <p:grpSp>
        <p:nvGrpSpPr>
          <p:cNvPr id="175108" name="Group 4"/>
          <p:cNvGrpSpPr>
            <a:grpSpLocks/>
          </p:cNvGrpSpPr>
          <p:nvPr/>
        </p:nvGrpSpPr>
        <p:grpSpPr bwMode="auto">
          <a:xfrm>
            <a:off x="1979613" y="2204864"/>
            <a:ext cx="2971800" cy="762000"/>
            <a:chOff x="768" y="1056"/>
            <a:chExt cx="2400" cy="624"/>
          </a:xfrm>
        </p:grpSpPr>
        <p:sp>
          <p:nvSpPr>
            <p:cNvPr id="71686" name="Oval 5"/>
            <p:cNvSpPr>
              <a:spLocks noChangeArrowheads="1"/>
            </p:cNvSpPr>
            <p:nvPr/>
          </p:nvSpPr>
          <p:spPr bwMode="auto">
            <a:xfrm>
              <a:off x="768" y="1056"/>
              <a:ext cx="2352" cy="624"/>
            </a:xfrm>
            <a:prstGeom prst="ellipse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1687" name="Text Box 6"/>
            <p:cNvSpPr txBox="1">
              <a:spLocks noChangeArrowheads="1"/>
            </p:cNvSpPr>
            <p:nvPr/>
          </p:nvSpPr>
          <p:spPr bwMode="auto">
            <a:xfrm>
              <a:off x="959" y="1200"/>
              <a:ext cx="2209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zh-CN" altLang="en-US" sz="2000" dirty="0">
                  <a:ea typeface="宋体" pitchFamily="2" charset="-122"/>
                </a:rPr>
                <a:t>什么是壁电流</a:t>
              </a:r>
              <a:r>
                <a:rPr lang="en-US" altLang="zh-CN" sz="2000" dirty="0">
                  <a:ea typeface="宋体" pitchFamily="2" charset="-122"/>
                </a:rPr>
                <a:t>?</a:t>
              </a:r>
            </a:p>
          </p:txBody>
        </p:sp>
      </p:grpSp>
      <p:sp>
        <p:nvSpPr>
          <p:cNvPr id="175111" name="AutoShape 7"/>
          <p:cNvSpPr>
            <a:spLocks noChangeArrowheads="1"/>
          </p:cNvSpPr>
          <p:nvPr/>
        </p:nvSpPr>
        <p:spPr bwMode="auto">
          <a:xfrm>
            <a:off x="5148263" y="2679576"/>
            <a:ext cx="685800" cy="677416"/>
          </a:xfrm>
          <a:prstGeom prst="curvedLeftArrow">
            <a:avLst>
              <a:gd name="adj1" fmla="val 20000"/>
              <a:gd name="adj2" fmla="val 40000"/>
              <a:gd name="adj3" fmla="val 42857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80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76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510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510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6" grpId="0" autoUpdateAnimBg="0"/>
      <p:bldP spid="175107" grpId="0" build="p" animBg="1" autoUpdateAnimBg="0"/>
      <p:bldP spid="1751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11560" y="1700808"/>
            <a:ext cx="7772400" cy="3733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由于波导的壁为理想导体，因此，壁电流只存在于波导的外壁上面，有公式可以计算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/>
            <a:endParaRPr lang="en-US" altLang="zh-CN" sz="2400" dirty="0">
              <a:ea typeface="宋体" pitchFamily="2" charset="-122"/>
            </a:endParaRPr>
          </a:p>
          <a:p>
            <a:pPr algn="just" eaLnBrk="1" hangingPunct="1"/>
            <a:endParaRPr lang="en-US" altLang="zh-CN" sz="2400" dirty="0">
              <a:ea typeface="宋体" pitchFamily="2" charset="-122"/>
            </a:endParaRPr>
          </a:p>
          <a:p>
            <a:pPr algn="just" eaLnBrk="1" hangingPunct="1"/>
            <a:endParaRPr lang="zh-CN" altLang="en-US" sz="2400" dirty="0">
              <a:ea typeface="宋体" pitchFamily="2" charset="-122"/>
            </a:endParaRPr>
          </a:p>
        </p:txBody>
      </p:sp>
      <p:graphicFrame>
        <p:nvGraphicFramePr>
          <p:cNvPr id="176131" name="Object 3"/>
          <p:cNvGraphicFramePr>
            <a:graphicFrameLocks noChangeAspect="1"/>
          </p:cNvGraphicFramePr>
          <p:nvPr/>
        </p:nvGraphicFramePr>
        <p:xfrm>
          <a:off x="3419475" y="3140968"/>
          <a:ext cx="18288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36600" imgH="241300" progId="Equation.3">
                  <p:embed/>
                </p:oleObj>
              </mc:Choice>
              <mc:Fallback>
                <p:oleObj r:id="rId3" imgW="736600" imgH="241300" progId="Equation.3">
                  <p:embed/>
                  <p:pic>
                    <p:nvPicPr>
                      <p:cNvPr id="176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140968"/>
                        <a:ext cx="18288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36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0" grpId="0" build="p" animBg="1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5800" y="1772816"/>
            <a:ext cx="7772400" cy="4114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其中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J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s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为壁电流的密度；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n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为归一化的内壁单位矢量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;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H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t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为波导内壁切线方面上的磁场；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因此，沿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z-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方向的壁电流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J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sz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是由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H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或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H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y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感应产生，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and the x-direction wall current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J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sx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and y-direction wall current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J</a:t>
            </a:r>
            <a:r>
              <a:rPr lang="en-US" altLang="zh-CN" sz="2400" baseline="-25000" dirty="0" err="1">
                <a:latin typeface="Comic Sans MS" pitchFamily="66" charset="0"/>
                <a:ea typeface="宋体" pitchFamily="2" charset="-122"/>
              </a:rPr>
              <a:t>sy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are induced by H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z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；</a:t>
            </a: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TE</a:t>
            </a:r>
            <a:r>
              <a:rPr lang="en-US" altLang="zh-CN" sz="2400" baseline="-25000" dirty="0">
                <a:latin typeface="Comic Sans MS" pitchFamily="66" charset="0"/>
                <a:ea typeface="宋体" pitchFamily="2" charset="-122"/>
              </a:rPr>
              <a:t>10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的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壁电流在课本里面有具体介绍。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(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场分量: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Ey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2400" dirty="0" err="1">
                <a:latin typeface="Comic Sans MS" pitchFamily="66" charset="0"/>
                <a:ea typeface="宋体" pitchFamily="2" charset="-122"/>
              </a:rPr>
              <a:t>Hx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和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Hz)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400" dirty="0">
              <a:latin typeface="Comic Sans MS" pitchFamily="66" charset="0"/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000" dirty="0">
              <a:ea typeface="宋体" pitchFamily="2" charset="-122"/>
            </a:endParaRPr>
          </a:p>
        </p:txBody>
      </p: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5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5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7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7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7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4" grpId="0" build="p" animBg="1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28688"/>
            <a:ext cx="3733800" cy="685800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TE</a:t>
            </a:r>
            <a:r>
              <a:rPr lang="en-US" altLang="zh-CN" sz="3200" b="1" baseline="-25000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10</a:t>
            </a:r>
            <a:r>
              <a:rPr lang="en-US" altLang="zh-CN" sz="3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 </a:t>
            </a:r>
            <a:r>
              <a:rPr lang="zh-CN" altLang="en-US" sz="3200" b="1" dirty="0">
                <a:solidFill>
                  <a:srgbClr val="FF0066"/>
                </a:solidFill>
                <a:latin typeface="Comic Sans MS" pitchFamily="66" charset="0"/>
                <a:ea typeface="楷体_GB2312" pitchFamily="49" charset="-122"/>
              </a:rPr>
              <a:t>感应的壁电流</a:t>
            </a:r>
            <a:endParaRPr lang="en-US" altLang="zh-CN" sz="3200" b="1" dirty="0">
              <a:solidFill>
                <a:srgbClr val="FF0066"/>
              </a:solidFill>
              <a:latin typeface="Comic Sans MS" pitchFamily="66" charset="0"/>
              <a:ea typeface="楷体_GB2312" pitchFamily="49" charset="-122"/>
            </a:endParaRPr>
          </a:p>
        </p:txBody>
      </p:sp>
      <p:sp>
        <p:nvSpPr>
          <p:cNvPr id="747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628800"/>
            <a:ext cx="7772400" cy="2971800"/>
          </a:xfrm>
        </p:spPr>
        <p:txBody>
          <a:bodyPr/>
          <a:lstStyle/>
          <a:p>
            <a:pPr indent="0" eaLnBrk="1" hangingPunct="1"/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在左右两侧壁内的壁电流只有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Jy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分量,而大小相等方向相同.在上下宽壁内的壁电流由</a:t>
            </a:r>
            <a:r>
              <a:rPr lang="en-US" altLang="zh-CN" sz="2400" b="1" dirty="0" err="1">
                <a:latin typeface="Comic Sans MS" pitchFamily="66" charset="0"/>
                <a:ea typeface="楷体_GB2312" pitchFamily="49" charset="-122"/>
              </a:rPr>
              <a:t>Jx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和</a:t>
            </a:r>
            <a:r>
              <a:rPr lang="en-US" altLang="zh-CN" sz="2400" b="1" dirty="0" err="1">
                <a:latin typeface="Comic Sans MS" pitchFamily="66" charset="0"/>
                <a:ea typeface="楷体_GB2312" pitchFamily="49" charset="-122"/>
              </a:rPr>
              <a:t>Jz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合成, 在同一</a:t>
            </a:r>
            <a:r>
              <a:rPr lang="en-US" altLang="zh-CN" sz="2400" b="1" dirty="0">
                <a:latin typeface="Comic Sans MS" pitchFamily="66" charset="0"/>
                <a:ea typeface="楷体_GB2312" pitchFamily="49" charset="-122"/>
              </a:rPr>
              <a:t>x</a:t>
            </a:r>
            <a:r>
              <a:rPr lang="zh-CN" altLang="en-US" sz="2400" b="1" dirty="0">
                <a:latin typeface="Comic Sans MS" pitchFamily="66" charset="0"/>
                <a:ea typeface="楷体_GB2312" pitchFamily="49" charset="-122"/>
              </a:rPr>
              <a:t>位置的上下宽壁内的壁电流大小相等方向相反. </a:t>
            </a:r>
            <a:endParaRPr lang="en-US" altLang="zh-CN" sz="2400" b="1" dirty="0">
              <a:latin typeface="Comic Sans MS" pitchFamily="66" charset="0"/>
              <a:ea typeface="楷体_GB2312" pitchFamily="49" charset="-122"/>
            </a:endParaRPr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943225"/>
            <a:ext cx="5659438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83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683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015008"/>
            <a:ext cx="3124200" cy="68580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Comic Sans MS" pitchFamily="66" charset="0"/>
                <a:ea typeface="宋体" pitchFamily="2" charset="-122"/>
              </a:rPr>
              <a:t>壁电流的应用</a:t>
            </a:r>
            <a:endParaRPr lang="en-US" altLang="zh-CN" sz="3600" dirty="0"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757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872208"/>
            <a:ext cx="7772400" cy="34290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FF0066"/>
                </a:solidFill>
                <a:latin typeface="Comic Sans MS" pitchFamily="66" charset="0"/>
                <a:ea typeface="宋体" pitchFamily="2" charset="-122"/>
              </a:rPr>
              <a:t>波导裂缝天线</a:t>
            </a:r>
            <a:r>
              <a:rPr lang="en-US" altLang="zh-CN" sz="2000" dirty="0">
                <a:ea typeface="宋体" pitchFamily="2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 切断壁电流就会导致电磁波的辐射, 因而可构成一波导缝隙天线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4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dirty="0">
                <a:latin typeface="Comic Sans MS" pitchFamily="66" charset="0"/>
                <a:ea typeface="宋体" pitchFamily="2" charset="-122"/>
              </a:rPr>
              <a:t>   </a:t>
            </a:r>
            <a:r>
              <a:rPr lang="zh-CN" altLang="en-US" sz="2800" dirty="0">
                <a:latin typeface="Comic Sans MS" pitchFamily="66" charset="0"/>
                <a:ea typeface="宋体" pitchFamily="2" charset="-122"/>
              </a:rPr>
              <a:t>两种槽线结构</a:t>
            </a:r>
            <a:r>
              <a:rPr lang="en-US" altLang="zh-CN" sz="2400" dirty="0">
                <a:latin typeface="Comic Sans MS" pitchFamily="66" charset="0"/>
                <a:ea typeface="宋体" pitchFamily="2" charset="-122"/>
              </a:rPr>
              <a:t>: </a:t>
            </a:r>
            <a:r>
              <a:rPr lang="zh-CN" altLang="en-US" sz="2400" dirty="0">
                <a:latin typeface="Comic Sans MS" pitchFamily="66" charset="0"/>
                <a:ea typeface="宋体" pitchFamily="2" charset="-122"/>
              </a:rPr>
              <a:t>在宽边和窄变的壁上</a:t>
            </a:r>
            <a:r>
              <a:rPr lang="en-US" altLang="zh-CN" sz="2200" dirty="0">
                <a:latin typeface="Comic Sans MS" pitchFamily="66" charset="0"/>
                <a:ea typeface="宋体" pitchFamily="2" charset="-122"/>
              </a:rPr>
              <a:t>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 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2000" dirty="0">
              <a:ea typeface="宋体" pitchFamily="2" charset="-122"/>
            </a:endParaRPr>
          </a:p>
          <a:p>
            <a:pPr algn="just" eaLnBrk="1" hangingPunct="1">
              <a:lnSpc>
                <a:spcPct val="90000"/>
              </a:lnSpc>
            </a:pPr>
            <a:endParaRPr lang="zh-CN" altLang="en-US" sz="2000" dirty="0"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74904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0" kern="1200">
                <a:solidFill>
                  <a:srgbClr val="0070C0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/>
              <a:pPr/>
              <a:t>84</a:t>
            </a:fld>
            <a:r>
              <a:rPr lang="en-US" altLang="zh-CN"/>
              <a:t>/11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270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765175"/>
            <a:ext cx="7391400" cy="838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latin typeface="隶书" panose="02010509060101010101" pitchFamily="49" charset="-122"/>
              </a:rPr>
              <a:t>传输线及波导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87450" y="1603375"/>
            <a:ext cx="7812088" cy="4894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0000CC"/>
                </a:solidFill>
              </a:rPr>
              <a:t> </a:t>
            </a:r>
            <a:r>
              <a:rPr lang="zh-CN" altLang="en-US" dirty="0"/>
              <a:t>电气特性：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损耗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色散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带宽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工作频率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……</a:t>
            </a:r>
          </a:p>
          <a:p>
            <a:pPr marL="342900" indent="-342900"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0000CC"/>
                </a:solidFill>
              </a:rPr>
              <a:t> </a:t>
            </a:r>
            <a:r>
              <a:rPr lang="zh-CN" altLang="en-US" dirty="0"/>
              <a:t>机械特征：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加工难度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器械强度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体积和重量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适宜工作温度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工艺兼容性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490326826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22584</TotalTime>
  <Words>3043</Words>
  <Application>Microsoft Office PowerPoint</Application>
  <PresentationFormat>全屏显示(4:3)</PresentationFormat>
  <Paragraphs>484</Paragraphs>
  <Slides>84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84</vt:i4>
      </vt:variant>
    </vt:vector>
  </HeadingPairs>
  <TitlesOfParts>
    <vt:vector size="98" baseType="lpstr">
      <vt:lpstr>TimesNewRoman</vt:lpstr>
      <vt:lpstr>等线</vt:lpstr>
      <vt:lpstr>楷体_GB2312</vt:lpstr>
      <vt:lpstr>隶书</vt:lpstr>
      <vt:lpstr>Arial</vt:lpstr>
      <vt:lpstr>Arial Black</vt:lpstr>
      <vt:lpstr>Cambria Math</vt:lpstr>
      <vt:lpstr>Comic Sans MS</vt:lpstr>
      <vt:lpstr>Tahoma</vt:lpstr>
      <vt:lpstr>Times New Roman</vt:lpstr>
      <vt:lpstr>Wingdings</vt:lpstr>
      <vt:lpstr>默认设计模板</vt:lpstr>
      <vt:lpstr>Equation.3</vt:lpstr>
      <vt:lpstr>Equation</vt:lpstr>
      <vt:lpstr>PowerPoint 演示文稿</vt:lpstr>
      <vt:lpstr>PowerPoint 演示文稿</vt:lpstr>
      <vt:lpstr>PowerPoint 演示文稿</vt:lpstr>
      <vt:lpstr>传输线及波导</vt:lpstr>
      <vt:lpstr>传输线与波导之间的比较</vt:lpstr>
      <vt:lpstr>传输线及波导</vt:lpstr>
      <vt:lpstr>传输线及波导</vt:lpstr>
      <vt:lpstr>传输线及波导</vt:lpstr>
      <vt:lpstr>传输线及波导</vt:lpstr>
      <vt:lpstr>矩形波导 </vt:lpstr>
      <vt:lpstr>PowerPoint 演示文稿</vt:lpstr>
      <vt:lpstr>一般导播结构解析方法</vt:lpstr>
      <vt:lpstr>一般导播结构解析方法</vt:lpstr>
      <vt:lpstr>一般导播结构解析方法</vt:lpstr>
      <vt:lpstr>纵向场满足的二维Helmholtz方程</vt:lpstr>
      <vt:lpstr>求解导波模式电场和磁场的步骤</vt:lpstr>
      <vt:lpstr>一般导播结构解析方法</vt:lpstr>
      <vt:lpstr>一般导播结构解析方法</vt:lpstr>
      <vt:lpstr>传输状态物理解释</vt:lpstr>
      <vt:lpstr>截止状态物理解释</vt:lpstr>
      <vt:lpstr>PowerPoint 演示文稿</vt:lpstr>
      <vt:lpstr>一般导播结构解析方法</vt:lpstr>
      <vt:lpstr>一般导播结构解析方法</vt:lpstr>
      <vt:lpstr>一般导播结构解析方法</vt:lpstr>
      <vt:lpstr>一般导播结构解析方法</vt:lpstr>
      <vt:lpstr>一般导播结构解析方法</vt:lpstr>
      <vt:lpstr>一般导播结构解析方法</vt:lpstr>
      <vt:lpstr>一般导播结构解析方法</vt:lpstr>
      <vt:lpstr>一般导播结构解析方法</vt:lpstr>
      <vt:lpstr>一般导播结构解析方法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关于三种模式</vt:lpstr>
      <vt:lpstr>PowerPoint 演示文稿</vt:lpstr>
      <vt:lpstr>PowerPoint 演示文稿</vt:lpstr>
      <vt:lpstr>矩形波导 </vt:lpstr>
      <vt:lpstr>PowerPoint 演示文稿</vt:lpstr>
      <vt:lpstr>PowerPoint 演示文稿</vt:lpstr>
      <vt:lpstr>矩形波导 </vt:lpstr>
      <vt:lpstr>矩形波导 </vt:lpstr>
      <vt:lpstr>矩形波导 </vt:lpstr>
      <vt:lpstr>矩形波导 </vt:lpstr>
      <vt:lpstr>矩形波导 </vt:lpstr>
      <vt:lpstr>矩形波导 </vt:lpstr>
      <vt:lpstr>矩形波导 </vt:lpstr>
      <vt:lpstr>矩形波导 </vt:lpstr>
      <vt:lpstr>3.3.2 矩形波导的传播模式 </vt:lpstr>
      <vt:lpstr>物理解释</vt:lpstr>
      <vt:lpstr>PowerPoint 演示文稿</vt:lpstr>
      <vt:lpstr>PowerPoint 演示文稿</vt:lpstr>
      <vt:lpstr>PowerPoint 演示文稿</vt:lpstr>
      <vt:lpstr>PowerPoint 演示文稿</vt:lpstr>
      <vt:lpstr>3.3.3 矩形波导的简并模 </vt:lpstr>
      <vt:lpstr>PowerPoint 演示文稿</vt:lpstr>
      <vt:lpstr>3.3.4 矩形波导的基模 </vt:lpstr>
      <vt:lpstr>PowerPoint 演示文稿</vt:lpstr>
      <vt:lpstr>PowerPoint 演示文稿</vt:lpstr>
      <vt:lpstr>PowerPoint 演示文稿</vt:lpstr>
      <vt:lpstr>TE10 模式 (*)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矩形波导只能单模工作的原因</vt:lpstr>
      <vt:lpstr>PowerPoint 演示文稿</vt:lpstr>
      <vt:lpstr>PowerPoint 演示文稿</vt:lpstr>
      <vt:lpstr>PowerPoint 演示文稿</vt:lpstr>
      <vt:lpstr>TE10 ,TE20  , TE30 模的场分布</vt:lpstr>
      <vt:lpstr>TE01,TE02 ,  TE03 模的场分布</vt:lpstr>
      <vt:lpstr>TE11, TE21 , TE22 模的场分布</vt:lpstr>
      <vt:lpstr>PowerPoint 演示文稿</vt:lpstr>
      <vt:lpstr>3D 波导的EM 场分布</vt:lpstr>
      <vt:lpstr>矩形波导中TM11  的截止频率场分布</vt:lpstr>
      <vt:lpstr>场分布的对称性和非对称性</vt:lpstr>
      <vt:lpstr>PowerPoint 演示文稿</vt:lpstr>
      <vt:lpstr>3.3.7 壁电流</vt:lpstr>
      <vt:lpstr>PowerPoint 演示文稿</vt:lpstr>
      <vt:lpstr>PowerPoint 演示文稿</vt:lpstr>
      <vt:lpstr>TE10 感应的壁电流</vt:lpstr>
      <vt:lpstr>壁电流的应用</vt:lpstr>
    </vt:vector>
  </TitlesOfParts>
  <Company>BIT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Renwu</dc:creator>
  <cp:lastModifiedBy>ZJH</cp:lastModifiedBy>
  <cp:revision>326</cp:revision>
  <dcterms:created xsi:type="dcterms:W3CDTF">2003-10-29T14:23:11Z</dcterms:created>
  <dcterms:modified xsi:type="dcterms:W3CDTF">2023-07-11T06:48:54Z</dcterms:modified>
</cp:coreProperties>
</file>